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45" r:id="rId2"/>
    <p:sldId id="713" r:id="rId3"/>
    <p:sldId id="714" r:id="rId4"/>
    <p:sldId id="715" r:id="rId5"/>
    <p:sldId id="716" r:id="rId6"/>
    <p:sldId id="717" r:id="rId7"/>
    <p:sldId id="718" r:id="rId8"/>
    <p:sldId id="719" r:id="rId9"/>
    <p:sldId id="720" r:id="rId10"/>
    <p:sldId id="721" r:id="rId11"/>
    <p:sldId id="722" r:id="rId12"/>
    <p:sldId id="784" r:id="rId13"/>
    <p:sldId id="725" r:id="rId14"/>
    <p:sldId id="785" r:id="rId15"/>
    <p:sldId id="724" r:id="rId16"/>
    <p:sldId id="726" r:id="rId17"/>
    <p:sldId id="727" r:id="rId18"/>
    <p:sldId id="728" r:id="rId19"/>
    <p:sldId id="729" r:id="rId20"/>
    <p:sldId id="730" r:id="rId21"/>
    <p:sldId id="731" r:id="rId22"/>
    <p:sldId id="733" r:id="rId23"/>
    <p:sldId id="732" r:id="rId24"/>
    <p:sldId id="735" r:id="rId25"/>
    <p:sldId id="737" r:id="rId26"/>
    <p:sldId id="741" r:id="rId27"/>
    <p:sldId id="742" r:id="rId28"/>
    <p:sldId id="744" r:id="rId29"/>
    <p:sldId id="748" r:id="rId30"/>
    <p:sldId id="751" r:id="rId31"/>
    <p:sldId id="786"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23"/>
  </p:normalViewPr>
  <p:slideViewPr>
    <p:cSldViewPr snapToGrid="0" snapToObjects="1">
      <p:cViewPr varScale="1">
        <p:scale>
          <a:sx n="90" d="100"/>
          <a:sy n="90" d="100"/>
        </p:scale>
        <p:origin x="2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3603017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fld id="{EAAE57D1-46CF-124F-9F56-A3C00F0B1107}" type="slidenum">
              <a:rPr lang="en-GB"/>
              <a:pPr/>
              <a:t>2</a:t>
            </a:fld>
            <a:endParaRPr lang="en-GB"/>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5335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F12DB97E-8655-FC4A-90D1-B6EA43516C42}" type="slidenum">
              <a:rPr lang="en-GB"/>
              <a:pPr/>
              <a:t>13</a:t>
            </a:fld>
            <a:endParaRPr lang="en-GB"/>
          </a:p>
        </p:txBody>
      </p:sp>
      <p:sp>
        <p:nvSpPr>
          <p:cNvPr id="31747" name="Rectangle 1026"/>
          <p:cNvSpPr>
            <a:spLocks noGrp="1" noRot="1" noChangeAspect="1" noChangeArrowheads="1" noTextEdit="1"/>
          </p:cNvSpPr>
          <p:nvPr>
            <p:ph type="sldImg"/>
          </p:nvPr>
        </p:nvSpPr>
        <p:spPr>
          <a:xfrm>
            <a:off x="381000" y="685800"/>
            <a:ext cx="6096000" cy="3429000"/>
          </a:xfrm>
          <a:ln/>
        </p:spPr>
      </p:sp>
      <p:sp>
        <p:nvSpPr>
          <p:cNvPr id="31748"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93005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02A6BA7E-9379-DF46-B5F6-B6A8E7DFA287}" type="slidenum">
              <a:rPr lang="en-GB"/>
              <a:pPr/>
              <a:t>15</a:t>
            </a:fld>
            <a:endParaRPr lang="en-GB"/>
          </a:p>
        </p:txBody>
      </p:sp>
      <p:sp>
        <p:nvSpPr>
          <p:cNvPr id="29699" name="Rectangle 1026"/>
          <p:cNvSpPr>
            <a:spLocks noGrp="1" noRot="1" noChangeAspect="1" noChangeArrowheads="1" noTextEdit="1"/>
          </p:cNvSpPr>
          <p:nvPr>
            <p:ph type="sldImg"/>
          </p:nvPr>
        </p:nvSpPr>
        <p:spPr>
          <a:xfrm>
            <a:off x="381000" y="685800"/>
            <a:ext cx="6096000" cy="3429000"/>
          </a:xfrm>
          <a:ln/>
        </p:spPr>
      </p:sp>
      <p:sp>
        <p:nvSpPr>
          <p:cNvPr id="29700"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31878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EC7BD462-9569-5E40-8CF6-697D060C1D22}" type="slidenum">
              <a:rPr lang="en-GB"/>
              <a:pPr/>
              <a:t>16</a:t>
            </a:fld>
            <a:endParaRPr lang="en-GB"/>
          </a:p>
        </p:txBody>
      </p:sp>
      <p:sp>
        <p:nvSpPr>
          <p:cNvPr id="33795" name="Rectangle 1026"/>
          <p:cNvSpPr>
            <a:spLocks noGrp="1" noRot="1" noChangeAspect="1" noChangeArrowheads="1"/>
          </p:cNvSpPr>
          <p:nvPr>
            <p:ph type="sldImg"/>
          </p:nvPr>
        </p:nvSpPr>
        <p:spPr>
          <a:xfrm>
            <a:off x="381000" y="685800"/>
            <a:ext cx="6096000" cy="3429000"/>
          </a:xfrm>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327209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BEDE5352-921B-4342-A6AA-DE9C12018965}" type="slidenum">
              <a:rPr lang="en-GB"/>
              <a:pPr/>
              <a:t>17</a:t>
            </a:fld>
            <a:endParaRPr lang="en-GB"/>
          </a:p>
        </p:txBody>
      </p:sp>
      <p:sp>
        <p:nvSpPr>
          <p:cNvPr id="35843" name="Rectangle 1026"/>
          <p:cNvSpPr>
            <a:spLocks noGrp="1" noRot="1" noChangeAspect="1" noChangeArrowheads="1" noTextEdit="1"/>
          </p:cNvSpPr>
          <p:nvPr>
            <p:ph type="sldImg"/>
          </p:nvPr>
        </p:nvSpPr>
        <p:spPr>
          <a:xfrm>
            <a:off x="381000" y="685800"/>
            <a:ext cx="6096000" cy="3429000"/>
          </a:xfrm>
          <a:ln/>
        </p:spPr>
      </p:sp>
      <p:sp>
        <p:nvSpPr>
          <p:cNvPr id="35844"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714589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BEDE5352-921B-4342-A6AA-DE9C12018965}" type="slidenum">
              <a:rPr lang="en-GB"/>
              <a:pPr/>
              <a:t>18</a:t>
            </a:fld>
            <a:endParaRPr lang="en-GB"/>
          </a:p>
        </p:txBody>
      </p:sp>
      <p:sp>
        <p:nvSpPr>
          <p:cNvPr id="35843" name="Rectangle 1026"/>
          <p:cNvSpPr>
            <a:spLocks noGrp="1" noRot="1" noChangeAspect="1" noChangeArrowheads="1" noTextEdit="1"/>
          </p:cNvSpPr>
          <p:nvPr>
            <p:ph type="sldImg"/>
          </p:nvPr>
        </p:nvSpPr>
        <p:spPr>
          <a:xfrm>
            <a:off x="381000" y="685800"/>
            <a:ext cx="6096000" cy="3429000"/>
          </a:xfrm>
          <a:ln/>
        </p:spPr>
      </p:sp>
      <p:sp>
        <p:nvSpPr>
          <p:cNvPr id="35844"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30664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BEDE5352-921B-4342-A6AA-DE9C12018965}" type="slidenum">
              <a:rPr lang="en-GB"/>
              <a:pPr/>
              <a:t>19</a:t>
            </a:fld>
            <a:endParaRPr lang="en-GB"/>
          </a:p>
        </p:txBody>
      </p:sp>
      <p:sp>
        <p:nvSpPr>
          <p:cNvPr id="35843" name="Rectangle 1026"/>
          <p:cNvSpPr>
            <a:spLocks noGrp="1" noRot="1" noChangeAspect="1" noChangeArrowheads="1" noTextEdit="1"/>
          </p:cNvSpPr>
          <p:nvPr>
            <p:ph type="sldImg"/>
          </p:nvPr>
        </p:nvSpPr>
        <p:spPr>
          <a:xfrm>
            <a:off x="381000" y="685800"/>
            <a:ext cx="6096000" cy="3429000"/>
          </a:xfrm>
          <a:ln/>
        </p:spPr>
      </p:sp>
      <p:sp>
        <p:nvSpPr>
          <p:cNvPr id="35844"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21131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BEDE5352-921B-4342-A6AA-DE9C12018965}" type="slidenum">
              <a:rPr lang="en-GB"/>
              <a:pPr/>
              <a:t>20</a:t>
            </a:fld>
            <a:endParaRPr lang="en-GB"/>
          </a:p>
        </p:txBody>
      </p:sp>
      <p:sp>
        <p:nvSpPr>
          <p:cNvPr id="35843" name="Rectangle 1026"/>
          <p:cNvSpPr>
            <a:spLocks noGrp="1" noRot="1" noChangeAspect="1" noChangeArrowheads="1" noTextEdit="1"/>
          </p:cNvSpPr>
          <p:nvPr>
            <p:ph type="sldImg"/>
          </p:nvPr>
        </p:nvSpPr>
        <p:spPr>
          <a:xfrm>
            <a:off x="381000" y="685800"/>
            <a:ext cx="6096000" cy="3429000"/>
          </a:xfrm>
          <a:ln/>
        </p:spPr>
      </p:sp>
      <p:sp>
        <p:nvSpPr>
          <p:cNvPr id="35844"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95721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6522FE32-D11E-BF40-9D0D-011FFF83AC12}" type="slidenum">
              <a:rPr lang="en-GB"/>
              <a:pPr/>
              <a:t>21</a:t>
            </a:fld>
            <a:endParaRPr lang="en-GB"/>
          </a:p>
        </p:txBody>
      </p:sp>
      <p:sp>
        <p:nvSpPr>
          <p:cNvPr id="37891" name="Rectangle 1026"/>
          <p:cNvSpPr>
            <a:spLocks noGrp="1" noRot="1" noChangeAspect="1" noChangeArrowheads="1" noTextEdit="1"/>
          </p:cNvSpPr>
          <p:nvPr>
            <p:ph type="sldImg"/>
          </p:nvPr>
        </p:nvSpPr>
        <p:spPr>
          <a:xfrm>
            <a:off x="381000" y="685800"/>
            <a:ext cx="6096000" cy="3429000"/>
          </a:xfrm>
          <a:ln/>
        </p:spPr>
      </p:sp>
      <p:sp>
        <p:nvSpPr>
          <p:cNvPr id="37892"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14191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BFDC7DAB-7F54-4D40-BAA1-665EDE3309EC}" type="slidenum">
              <a:rPr lang="en-GB"/>
              <a:pPr/>
              <a:t>22</a:t>
            </a:fld>
            <a:endParaRPr lang="en-GB"/>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176684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72E0A256-A147-734F-B8C0-8944AAF0C087}" type="slidenum">
              <a:rPr lang="en-GB"/>
              <a:pPr/>
              <a:t>23</a:t>
            </a:fld>
            <a:endParaRPr lang="en-GB"/>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52100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CC830A26-0E6B-694C-BDFD-660655E50594}" type="slidenum">
              <a:rPr lang="en-GB"/>
              <a:pPr/>
              <a:t>3</a:t>
            </a:fld>
            <a:endParaRPr lang="en-GB"/>
          </a:p>
        </p:txBody>
      </p:sp>
      <p:sp>
        <p:nvSpPr>
          <p:cNvPr id="19459" name="Rectangle 1026"/>
          <p:cNvSpPr>
            <a:spLocks noGrp="1" noRot="1" noChangeAspect="1" noChangeArrowheads="1"/>
          </p:cNvSpPr>
          <p:nvPr>
            <p:ph type="sldImg"/>
          </p:nvPr>
        </p:nvSpPr>
        <p:spPr>
          <a:xfrm>
            <a:off x="381000" y="685800"/>
            <a:ext cx="6096000" cy="3429000"/>
          </a:xfrm>
          <a:solidFill>
            <a:srgbClr val="FFFFFF"/>
          </a:solidFill>
          <a:ln/>
        </p:spPr>
      </p:sp>
      <p:sp>
        <p:nvSpPr>
          <p:cNvPr id="194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628162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BFDC7DAB-7F54-4D40-BAA1-665EDE3309EC}" type="slidenum">
              <a:rPr lang="en-GB"/>
              <a:pPr/>
              <a:t>24</a:t>
            </a:fld>
            <a:endParaRPr lang="en-GB"/>
          </a:p>
        </p:txBody>
      </p:sp>
      <p:sp>
        <p:nvSpPr>
          <p:cNvPr id="41987" name="Rectangle 1026"/>
          <p:cNvSpPr>
            <a:spLocks noGrp="1" noRot="1" noChangeAspect="1" noChangeArrowheads="1" noTextEdit="1"/>
          </p:cNvSpPr>
          <p:nvPr>
            <p:ph type="sldImg"/>
          </p:nvPr>
        </p:nvSpPr>
        <p:spPr>
          <a:xfrm>
            <a:off x="381000" y="685800"/>
            <a:ext cx="6096000" cy="3429000"/>
          </a:xfrm>
          <a:ln/>
        </p:spPr>
      </p:sp>
      <p:sp>
        <p:nvSpPr>
          <p:cNvPr id="41988" name="Rectangle 1027"/>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87135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E07E34A0-284B-0B47-9DE2-4AE8EDC85875}" type="slidenum">
              <a:rPr lang="en-GB"/>
              <a:pPr/>
              <a:t>25</a:t>
            </a:fld>
            <a:endParaRPr lang="en-GB"/>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49885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2FCC4B14-0F55-644A-80A7-BCD42542A406}" type="slidenum">
              <a:rPr lang="en-GB"/>
              <a:pPr/>
              <a:t>26</a:t>
            </a:fld>
            <a:endParaRPr lang="en-GB"/>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650000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2FCC4B14-0F55-644A-80A7-BCD42542A406}" type="slidenum">
              <a:rPr lang="en-GB"/>
              <a:pPr/>
              <a:t>27</a:t>
            </a:fld>
            <a:endParaRPr lang="en-GB"/>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51237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CC830A26-0E6B-694C-BDFD-660655E50594}" type="slidenum">
              <a:rPr lang="en-GB"/>
              <a:pPr/>
              <a:t>4</a:t>
            </a:fld>
            <a:endParaRPr lang="en-GB"/>
          </a:p>
        </p:txBody>
      </p:sp>
      <p:sp>
        <p:nvSpPr>
          <p:cNvPr id="19459" name="Rectangle 1026"/>
          <p:cNvSpPr>
            <a:spLocks noGrp="1" noRot="1" noChangeAspect="1" noChangeArrowheads="1"/>
          </p:cNvSpPr>
          <p:nvPr>
            <p:ph type="sldImg"/>
          </p:nvPr>
        </p:nvSpPr>
        <p:spPr>
          <a:xfrm>
            <a:off x="381000" y="685800"/>
            <a:ext cx="6096000" cy="3429000"/>
          </a:xfrm>
          <a:solidFill>
            <a:srgbClr val="FFFFFF"/>
          </a:solidFill>
          <a:ln/>
        </p:spPr>
      </p:sp>
      <p:sp>
        <p:nvSpPr>
          <p:cNvPr id="194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339958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3BBC6CAE-49C2-4340-A60D-09F355A076AA}" type="slidenum">
              <a:rPr lang="en-GB"/>
              <a:pPr/>
              <a:t>6</a:t>
            </a:fld>
            <a:endParaRPr lang="en-GB"/>
          </a:p>
        </p:txBody>
      </p:sp>
      <p:sp>
        <p:nvSpPr>
          <p:cNvPr id="23555" name="Rectangle 1026"/>
          <p:cNvSpPr>
            <a:spLocks noGrp="1" noRot="1" noChangeAspect="1" noChangeArrowheads="1"/>
          </p:cNvSpPr>
          <p:nvPr>
            <p:ph type="sldImg"/>
          </p:nvPr>
        </p:nvSpPr>
        <p:spPr>
          <a:xfrm>
            <a:off x="381000" y="685800"/>
            <a:ext cx="6096000" cy="3429000"/>
          </a:xfrm>
          <a:solidFill>
            <a:srgbClr val="FFFFFF"/>
          </a:solidFill>
          <a:ln/>
        </p:spPr>
      </p:sp>
      <p:sp>
        <p:nvSpPr>
          <p:cNvPr id="235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280224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3BBC6CAE-49C2-4340-A60D-09F355A076AA}" type="slidenum">
              <a:rPr lang="en-GB"/>
              <a:pPr/>
              <a:t>7</a:t>
            </a:fld>
            <a:endParaRPr lang="en-GB"/>
          </a:p>
        </p:txBody>
      </p:sp>
      <p:sp>
        <p:nvSpPr>
          <p:cNvPr id="23555" name="Rectangle 1026"/>
          <p:cNvSpPr>
            <a:spLocks noGrp="1" noRot="1" noChangeAspect="1" noChangeArrowheads="1"/>
          </p:cNvSpPr>
          <p:nvPr>
            <p:ph type="sldImg"/>
          </p:nvPr>
        </p:nvSpPr>
        <p:spPr>
          <a:xfrm>
            <a:off x="381000" y="685800"/>
            <a:ext cx="6096000" cy="3429000"/>
          </a:xfrm>
          <a:solidFill>
            <a:srgbClr val="FFFFFF"/>
          </a:solidFill>
          <a:ln/>
        </p:spPr>
      </p:sp>
      <p:sp>
        <p:nvSpPr>
          <p:cNvPr id="235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299026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0FD557FF-A2FA-804C-9C4A-9A69F0136F12}" type="slidenum">
              <a:rPr lang="en-GB"/>
              <a:pPr/>
              <a:t>8</a:t>
            </a:fld>
            <a:endParaRPr lang="en-GB"/>
          </a:p>
        </p:txBody>
      </p:sp>
      <p:sp>
        <p:nvSpPr>
          <p:cNvPr id="21507" name="Rectangle 1026"/>
          <p:cNvSpPr>
            <a:spLocks noGrp="1" noRot="1" noChangeAspect="1" noChangeArrowheads="1"/>
          </p:cNvSpPr>
          <p:nvPr>
            <p:ph type="sldImg"/>
          </p:nvPr>
        </p:nvSpPr>
        <p:spPr>
          <a:xfrm>
            <a:off x="381000" y="685800"/>
            <a:ext cx="6096000" cy="3429000"/>
          </a:xfrm>
          <a:solidFill>
            <a:srgbClr val="FFFFFF"/>
          </a:solidFill>
          <a:ln/>
        </p:spPr>
      </p:sp>
      <p:sp>
        <p:nvSpPr>
          <p:cNvPr id="2150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183691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F6D40DCA-AB62-6D40-94ED-2B23EBC7258C}" type="slidenum">
              <a:rPr lang="en-GB"/>
              <a:pPr/>
              <a:t>9</a:t>
            </a:fld>
            <a:endParaRPr lang="en-GB"/>
          </a:p>
        </p:txBody>
      </p:sp>
      <p:sp>
        <p:nvSpPr>
          <p:cNvPr id="25603" name="Rectangle 2"/>
          <p:cNvSpPr>
            <a:spLocks noGrp="1" noRot="1" noChangeAspect="1" noChangeArrowheads="1"/>
          </p:cNvSpPr>
          <p:nvPr>
            <p:ph type="sldImg"/>
          </p:nvPr>
        </p:nvSpPr>
        <p:spPr>
          <a:xfrm>
            <a:off x="381000" y="685800"/>
            <a:ext cx="6096000" cy="3429000"/>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a:p>
        </p:txBody>
      </p:sp>
    </p:spTree>
    <p:extLst>
      <p:ext uri="{BB962C8B-B14F-4D97-AF65-F5344CB8AC3E}">
        <p14:creationId xmlns:p14="http://schemas.microsoft.com/office/powerpoint/2010/main" val="258584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F6D40DCA-AB62-6D40-94ED-2B23EBC7258C}" type="slidenum">
              <a:rPr lang="en-GB"/>
              <a:pPr/>
              <a:t>10</a:t>
            </a:fld>
            <a:endParaRPr lang="en-GB"/>
          </a:p>
        </p:txBody>
      </p:sp>
      <p:sp>
        <p:nvSpPr>
          <p:cNvPr id="25603" name="Rectangle 2"/>
          <p:cNvSpPr>
            <a:spLocks noGrp="1" noRot="1" noChangeAspect="1" noChangeArrowheads="1"/>
          </p:cNvSpPr>
          <p:nvPr>
            <p:ph type="sldImg"/>
          </p:nvPr>
        </p:nvSpPr>
        <p:spPr>
          <a:xfrm>
            <a:off x="381000" y="685800"/>
            <a:ext cx="6096000" cy="3429000"/>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48272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3BA1EB0F-3B9A-9F45-9849-8E97317F2E88}" type="slidenum">
              <a:rPr lang="en-GB"/>
              <a:pPr/>
              <a:t>11</a:t>
            </a:fld>
            <a:endParaRPr lang="en-GB"/>
          </a:p>
        </p:txBody>
      </p:sp>
      <p:sp>
        <p:nvSpPr>
          <p:cNvPr id="27651" name="Rectangle 1026"/>
          <p:cNvSpPr>
            <a:spLocks noGrp="1" noRot="1" noChangeAspect="1" noChangeArrowheads="1"/>
          </p:cNvSpPr>
          <p:nvPr>
            <p:ph type="sldImg"/>
          </p:nvPr>
        </p:nvSpPr>
        <p:spPr>
          <a:xfrm>
            <a:off x="381000" y="685800"/>
            <a:ext cx="6096000" cy="3429000"/>
          </a:xfrm>
          <a:solidFill>
            <a:srgbClr val="FFFFFF"/>
          </a:solidFill>
          <a:ln/>
        </p:spPr>
      </p:sp>
      <p:sp>
        <p:nvSpPr>
          <p:cNvPr id="2765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p>
        </p:txBody>
      </p:sp>
    </p:spTree>
    <p:extLst>
      <p:ext uri="{BB962C8B-B14F-4D97-AF65-F5344CB8AC3E}">
        <p14:creationId xmlns:p14="http://schemas.microsoft.com/office/powerpoint/2010/main" val="377898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8FC"/>
            </a:gs>
            <a:gs pos="74000">
              <a:srgbClr val="ABC0E4"/>
            </a:gs>
            <a:gs pos="83000">
              <a:srgbClr val="ABC0E4"/>
            </a:gs>
            <a:gs pos="100000">
              <a:srgbClr val="C7D5ED"/>
            </a:gs>
          </a:gsLst>
          <a:lin ang="5400000" scaled="0"/>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entury Gothic"/>
          <a:ea typeface="Century Gothic"/>
          <a:cs typeface="Century Gothic"/>
          <a:sym typeface="Century Gothic"/>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4.jpeg"/><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32.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oleObject" Target="../embeddings/oleObject9.bin"/><Relationship Id="rId2" Type="http://schemas.openxmlformats.org/officeDocument/2006/relationships/slideLayout" Target="../slideLayouts/slideLayout5.xml"/><Relationship Id="rId16" Type="http://schemas.openxmlformats.org/officeDocument/2006/relationships/image" Target="../media/image11.png"/><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png"/><Relationship Id="rId1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image" Target="../media/image15.png"/><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notesSlide" Target="../notesSlides/notesSlide6.xml"/><Relationship Id="rId7" Type="http://schemas.openxmlformats.org/officeDocument/2006/relationships/hyperlink" Target="https://www.google.it/url?sa=i&amp;rct=j&amp;q=&amp;esrc=s&amp;source=images&amp;cd=&amp;ved=0ahUKEwjXn4Sb7sTWAhUEuhoKHW7kC2UQjRwIBw&amp;url=http://personal.psu.edu/nnp/cr.html&amp;psig=AFQjCNEzwtR328dOhWrmT3SemDWZf2D8Ew&amp;ust=1506583995296425" TargetMode="Externa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oleObject13.bin"/><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9"/>
          <p:cNvSpPr txBox="1">
            <a:spLocks noChangeArrowheads="1" noChangeShapeType="1"/>
          </p:cNvSpPr>
          <p:nvPr/>
        </p:nvSpPr>
        <p:spPr bwMode="auto">
          <a:xfrm>
            <a:off x="-1226252" y="1858939"/>
            <a:ext cx="4267016" cy="7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25058" tIns="25058" rIns="25058" bIns="25058"/>
          <a:lstStyle>
            <a:lvl1pPr eaLnBrk="0" hangingPunct="0">
              <a:defRPr sz="1200">
                <a:solidFill>
                  <a:schemeClr val="tx1"/>
                </a:solidFill>
                <a:latin typeface="Arial" charset="0"/>
                <a:ea typeface="ＭＳ Ｐゴシック" charset="-128"/>
              </a:defRPr>
            </a:lvl1pPr>
            <a:lvl2pPr marL="742950" indent="-285750" eaLnBrk="0" hangingPunct="0">
              <a:defRPr sz="1200">
                <a:solidFill>
                  <a:schemeClr val="tx1"/>
                </a:solidFill>
                <a:latin typeface="Arial" charset="0"/>
                <a:ea typeface="ＭＳ Ｐゴシック" charset="-128"/>
              </a:defRPr>
            </a:lvl2pPr>
            <a:lvl3pPr marL="1143000" indent="-228600" eaLnBrk="0" hangingPunct="0">
              <a:defRPr sz="1200">
                <a:solidFill>
                  <a:schemeClr val="tx1"/>
                </a:solidFill>
                <a:latin typeface="Arial" charset="0"/>
                <a:ea typeface="ＭＳ Ｐゴシック" charset="-128"/>
              </a:defRPr>
            </a:lvl3pPr>
            <a:lvl4pPr marL="1600200" indent="-228600" eaLnBrk="0" hangingPunct="0">
              <a:defRPr sz="1200">
                <a:solidFill>
                  <a:schemeClr val="tx1"/>
                </a:solidFill>
                <a:latin typeface="Arial" charset="0"/>
                <a:ea typeface="ＭＳ Ｐゴシック" charset="-128"/>
              </a:defRPr>
            </a:lvl4pPr>
            <a:lvl5pPr marL="2057400" indent="-228600" eaLnBrk="0" hangingPunct="0">
              <a:defRPr sz="12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128"/>
              </a:defRPr>
            </a:lvl9pPr>
          </a:lstStyle>
          <a:p>
            <a:pPr algn="ctr" eaLnBrk="1" hangingPunct="1"/>
            <a:r>
              <a:rPr lang="it-IT" altLang="en-US" b="1" dirty="0">
                <a:latin typeface="Verdana" charset="0"/>
              </a:rPr>
              <a:t>Università </a:t>
            </a:r>
          </a:p>
          <a:p>
            <a:pPr algn="ctr" eaLnBrk="1" hangingPunct="1"/>
            <a:r>
              <a:rPr lang="it-IT" altLang="en-US" b="1" dirty="0">
                <a:latin typeface="Verdana" charset="0"/>
              </a:rPr>
              <a:t>degli Studi di Napoli</a:t>
            </a:r>
          </a:p>
          <a:p>
            <a:pPr algn="ctr" eaLnBrk="1" hangingPunct="1"/>
            <a:r>
              <a:rPr lang="it-IT" altLang="en-US" b="1" dirty="0">
                <a:latin typeface="Verdana" charset="0"/>
              </a:rPr>
              <a:t>Dipartimento di Fisica </a:t>
            </a:r>
          </a:p>
          <a:p>
            <a:pPr algn="ctr" eaLnBrk="1" hangingPunct="1"/>
            <a:r>
              <a:rPr lang="it-IT" altLang="en-US" b="1" dirty="0">
                <a:latin typeface="Verdana" charset="0"/>
              </a:rPr>
              <a:t>E. Pancini</a:t>
            </a:r>
          </a:p>
          <a:p>
            <a:pPr algn="ctr" eaLnBrk="1" hangingPunct="1"/>
            <a:endParaRPr lang="it-IT" altLang="en-US" b="1" dirty="0"/>
          </a:p>
        </p:txBody>
      </p:sp>
      <p:sp>
        <p:nvSpPr>
          <p:cNvPr id="13316" name="Text Box 69"/>
          <p:cNvSpPr txBox="1">
            <a:spLocks noChangeArrowheads="1"/>
          </p:cNvSpPr>
          <p:nvPr/>
        </p:nvSpPr>
        <p:spPr bwMode="auto">
          <a:xfrm>
            <a:off x="6793890" y="5427052"/>
            <a:ext cx="1146296" cy="1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322" tIns="25322" rIns="25322" bIns="25322"/>
          <a:lstStyle>
            <a:lvl1pPr eaLnBrk="0" hangingPunct="0">
              <a:defRPr sz="1200">
                <a:solidFill>
                  <a:schemeClr val="tx1"/>
                </a:solidFill>
                <a:latin typeface="Arial" charset="0"/>
                <a:ea typeface="ＭＳ Ｐゴシック" charset="-128"/>
              </a:defRPr>
            </a:lvl1pPr>
            <a:lvl2pPr marL="742950" indent="-285750" eaLnBrk="0" hangingPunct="0">
              <a:defRPr sz="1200">
                <a:solidFill>
                  <a:schemeClr val="tx1"/>
                </a:solidFill>
                <a:latin typeface="Arial" charset="0"/>
                <a:ea typeface="ＭＳ Ｐゴシック" charset="-128"/>
              </a:defRPr>
            </a:lvl2pPr>
            <a:lvl3pPr marL="1143000" indent="-228600" eaLnBrk="0" hangingPunct="0">
              <a:defRPr sz="1200">
                <a:solidFill>
                  <a:schemeClr val="tx1"/>
                </a:solidFill>
                <a:latin typeface="Arial" charset="0"/>
                <a:ea typeface="ＭＳ Ｐゴシック" charset="-128"/>
              </a:defRPr>
            </a:lvl3pPr>
            <a:lvl4pPr marL="1600200" indent="-228600" eaLnBrk="0" hangingPunct="0">
              <a:defRPr sz="1200">
                <a:solidFill>
                  <a:schemeClr val="tx1"/>
                </a:solidFill>
                <a:latin typeface="Arial" charset="0"/>
                <a:ea typeface="ＭＳ Ｐゴシック" charset="-128"/>
              </a:defRPr>
            </a:lvl4pPr>
            <a:lvl5pPr marL="2057400" indent="-228600" eaLnBrk="0" hangingPunct="0">
              <a:defRPr sz="12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128"/>
              </a:defRPr>
            </a:lvl9pPr>
          </a:lstStyle>
          <a:p>
            <a:pPr algn="l" eaLnBrk="1" hangingPunct="1"/>
            <a:endParaRPr lang="en-US" altLang="en-US" sz="554">
              <a:solidFill>
                <a:schemeClr val="accent2"/>
              </a:solidFill>
              <a:latin typeface="Arial Black" charset="0"/>
            </a:endParaRPr>
          </a:p>
        </p:txBody>
      </p:sp>
      <p:pic>
        <p:nvPicPr>
          <p:cNvPr id="13318" name="Picture 95" descr="infn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612" y="0"/>
            <a:ext cx="1576387" cy="1742601"/>
          </a:xfrm>
          <a:prstGeom prst="rect">
            <a:avLst/>
          </a:prstGeom>
          <a:solidFill>
            <a:schemeClr val="bg1"/>
          </a:solidFill>
          <a:ln>
            <a:noFill/>
          </a:ln>
        </p:spPr>
      </p:pic>
      <p:sp>
        <p:nvSpPr>
          <p:cNvPr id="13324" name="Text Box 106"/>
          <p:cNvSpPr txBox="1">
            <a:spLocks noChangeArrowheads="1"/>
          </p:cNvSpPr>
          <p:nvPr/>
        </p:nvSpPr>
        <p:spPr bwMode="auto">
          <a:xfrm>
            <a:off x="5846519" y="3230075"/>
            <a:ext cx="1894743"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ＭＳ Ｐゴシック" charset="-128"/>
              </a:defRPr>
            </a:lvl1pPr>
            <a:lvl2pPr marL="742950" indent="-285750" eaLnBrk="0" hangingPunct="0">
              <a:defRPr sz="1200">
                <a:solidFill>
                  <a:schemeClr val="tx1"/>
                </a:solidFill>
                <a:latin typeface="Arial" charset="0"/>
                <a:ea typeface="ＭＳ Ｐゴシック" charset="-128"/>
              </a:defRPr>
            </a:lvl2pPr>
            <a:lvl3pPr marL="1143000" indent="-228600" eaLnBrk="0" hangingPunct="0">
              <a:defRPr sz="1200">
                <a:solidFill>
                  <a:schemeClr val="tx1"/>
                </a:solidFill>
                <a:latin typeface="Arial" charset="0"/>
                <a:ea typeface="ＭＳ Ｐゴシック" charset="-128"/>
              </a:defRPr>
            </a:lvl3pPr>
            <a:lvl4pPr marL="1600200" indent="-228600" eaLnBrk="0" hangingPunct="0">
              <a:defRPr sz="1200">
                <a:solidFill>
                  <a:schemeClr val="tx1"/>
                </a:solidFill>
                <a:latin typeface="Arial" charset="0"/>
                <a:ea typeface="ＭＳ Ｐゴシック" charset="-128"/>
              </a:defRPr>
            </a:lvl4pPr>
            <a:lvl5pPr marL="2057400" indent="-228600" eaLnBrk="0" hangingPunct="0">
              <a:defRPr sz="12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128"/>
              </a:defRPr>
            </a:lvl9pPr>
          </a:lstStyle>
          <a:p>
            <a:pPr algn="l" eaLnBrk="1" hangingPunct="1"/>
            <a:endParaRPr lang="en-US" altLang="en-US" sz="831"/>
          </a:p>
        </p:txBody>
      </p:sp>
      <p:sp>
        <p:nvSpPr>
          <p:cNvPr id="13327" name="Text Box 112"/>
          <p:cNvSpPr txBox="1">
            <a:spLocks noChangeArrowheads="1"/>
          </p:cNvSpPr>
          <p:nvPr/>
        </p:nvSpPr>
        <p:spPr bwMode="auto">
          <a:xfrm>
            <a:off x="6096000" y="6407394"/>
            <a:ext cx="18473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128"/>
              </a:defRPr>
            </a:lvl1pPr>
            <a:lvl2pPr marL="742950" indent="-285750" eaLnBrk="0" hangingPunct="0">
              <a:defRPr sz="1200">
                <a:solidFill>
                  <a:schemeClr val="tx1"/>
                </a:solidFill>
                <a:latin typeface="Arial" charset="0"/>
                <a:ea typeface="ＭＳ Ｐゴシック" charset="-128"/>
              </a:defRPr>
            </a:lvl2pPr>
            <a:lvl3pPr marL="1143000" indent="-228600" eaLnBrk="0" hangingPunct="0">
              <a:defRPr sz="1200">
                <a:solidFill>
                  <a:schemeClr val="tx1"/>
                </a:solidFill>
                <a:latin typeface="Arial" charset="0"/>
                <a:ea typeface="ＭＳ Ｐゴシック" charset="-128"/>
              </a:defRPr>
            </a:lvl3pPr>
            <a:lvl4pPr marL="1600200" indent="-228600" eaLnBrk="0" hangingPunct="0">
              <a:defRPr sz="1200">
                <a:solidFill>
                  <a:schemeClr val="tx1"/>
                </a:solidFill>
                <a:latin typeface="Arial" charset="0"/>
                <a:ea typeface="ＭＳ Ｐゴシック" charset="-128"/>
              </a:defRPr>
            </a:lvl4pPr>
            <a:lvl5pPr marL="2057400" indent="-228600" eaLnBrk="0" hangingPunct="0">
              <a:defRPr sz="12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128"/>
              </a:defRPr>
            </a:lvl9pPr>
          </a:lstStyle>
          <a:p>
            <a:pPr algn="l" eaLnBrk="1" hangingPunct="1"/>
            <a:endParaRPr lang="en-US" altLang="en-US" sz="831"/>
          </a:p>
        </p:txBody>
      </p:sp>
      <p:graphicFrame>
        <p:nvGraphicFramePr>
          <p:cNvPr id="13328" name="Object 114"/>
          <p:cNvGraphicFramePr>
            <a:graphicFrameLocks noChangeAspect="1"/>
          </p:cNvGraphicFramePr>
          <p:nvPr/>
        </p:nvGraphicFramePr>
        <p:xfrm>
          <a:off x="6056435" y="3354266"/>
          <a:ext cx="79131" cy="149469"/>
        </p:xfrm>
        <a:graphic>
          <a:graphicData uri="http://schemas.openxmlformats.org/presentationml/2006/ole">
            <mc:AlternateContent xmlns:mc="http://schemas.openxmlformats.org/markup-compatibility/2006">
              <mc:Choice xmlns:v="urn:schemas-microsoft-com:vml" Requires="v">
                <p:oleObj spid="_x0000_s1053" name="Equation" r:id="rId4" imgW="114151" imgH="215619" progId="Equation.3">
                  <p:embed/>
                </p:oleObj>
              </mc:Choice>
              <mc:Fallback>
                <p:oleObj name="Equation" r:id="rId4" imgW="114151" imgH="215619" progId="Equation.3">
                  <p:embed/>
                  <p:pic>
                    <p:nvPicPr>
                      <p:cNvPr id="13328" name="Object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435" y="3354266"/>
                        <a:ext cx="79131" cy="14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329" name="Object 115"/>
          <p:cNvGraphicFramePr>
            <a:graphicFrameLocks noChangeAspect="1"/>
          </p:cNvGraphicFramePr>
          <p:nvPr/>
        </p:nvGraphicFramePr>
        <p:xfrm>
          <a:off x="6056435" y="3354266"/>
          <a:ext cx="79131" cy="149469"/>
        </p:xfrm>
        <a:graphic>
          <a:graphicData uri="http://schemas.openxmlformats.org/presentationml/2006/ole">
            <mc:AlternateContent xmlns:mc="http://schemas.openxmlformats.org/markup-compatibility/2006">
              <mc:Choice xmlns:v="urn:schemas-microsoft-com:vml" Requires="v">
                <p:oleObj spid="_x0000_s1054" name="Equation" r:id="rId6" imgW="114151" imgH="215619" progId="Equation.3">
                  <p:embed/>
                </p:oleObj>
              </mc:Choice>
              <mc:Fallback>
                <p:oleObj name="Equation" r:id="rId6" imgW="114151" imgH="215619" progId="Equation.3">
                  <p:embed/>
                  <p:pic>
                    <p:nvPicPr>
                      <p:cNvPr id="13329" name="Object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435" y="3354266"/>
                        <a:ext cx="79131" cy="14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4" name="Picture 3">
            <a:extLst>
              <a:ext uri="{FF2B5EF4-FFF2-40B4-BE49-F238E27FC236}">
                <a16:creationId xmlns:a16="http://schemas.microsoft.com/office/drawing/2014/main" id="{D23B1CDB-35EC-F94D-8E66-A39011996E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0585" y="2257426"/>
            <a:ext cx="5420941" cy="4069680"/>
          </a:xfrm>
          <a:prstGeom prst="rect">
            <a:avLst/>
          </a:prstGeom>
        </p:spPr>
      </p:pic>
      <p:graphicFrame>
        <p:nvGraphicFramePr>
          <p:cNvPr id="13330" name="Object 118"/>
          <p:cNvGraphicFramePr>
            <a:graphicFrameLocks noChangeAspect="1"/>
          </p:cNvGraphicFramePr>
          <p:nvPr/>
        </p:nvGraphicFramePr>
        <p:xfrm>
          <a:off x="6056435" y="3354266"/>
          <a:ext cx="79131" cy="149469"/>
        </p:xfrm>
        <a:graphic>
          <a:graphicData uri="http://schemas.openxmlformats.org/presentationml/2006/ole">
            <mc:AlternateContent xmlns:mc="http://schemas.openxmlformats.org/markup-compatibility/2006">
              <mc:Choice xmlns:v="urn:schemas-microsoft-com:vml" Requires="v">
                <p:oleObj spid="_x0000_s1055" name="Equation" r:id="rId8" imgW="114151" imgH="215619" progId="Equation.3">
                  <p:embed/>
                </p:oleObj>
              </mc:Choice>
              <mc:Fallback>
                <p:oleObj name="Equation" r:id="rId8" imgW="114151" imgH="215619" progId="Equation.3">
                  <p:embed/>
                  <p:pic>
                    <p:nvPicPr>
                      <p:cNvPr id="13330" name="Object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435" y="3354266"/>
                        <a:ext cx="79131" cy="14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331" name="Object 119"/>
          <p:cNvGraphicFramePr>
            <a:graphicFrameLocks noChangeAspect="1"/>
          </p:cNvGraphicFramePr>
          <p:nvPr/>
        </p:nvGraphicFramePr>
        <p:xfrm>
          <a:off x="6056435" y="3354266"/>
          <a:ext cx="79131" cy="149469"/>
        </p:xfrm>
        <a:graphic>
          <a:graphicData uri="http://schemas.openxmlformats.org/presentationml/2006/ole">
            <mc:AlternateContent xmlns:mc="http://schemas.openxmlformats.org/markup-compatibility/2006">
              <mc:Choice xmlns:v="urn:schemas-microsoft-com:vml" Requires="v">
                <p:oleObj spid="_x0000_s1056" name="Equation" r:id="rId9" imgW="114151" imgH="215619" progId="Equation.3">
                  <p:embed/>
                </p:oleObj>
              </mc:Choice>
              <mc:Fallback>
                <p:oleObj name="Equation" r:id="rId9" imgW="114151" imgH="215619" progId="Equation.3">
                  <p:embed/>
                  <p:pic>
                    <p:nvPicPr>
                      <p:cNvPr id="13331" name="Object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435" y="3354266"/>
                        <a:ext cx="79131" cy="14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32" name="Text Box 121"/>
          <p:cNvSpPr txBox="1">
            <a:spLocks noChangeArrowheads="1"/>
          </p:cNvSpPr>
          <p:nvPr/>
        </p:nvSpPr>
        <p:spPr bwMode="auto">
          <a:xfrm>
            <a:off x="6043247" y="6512902"/>
            <a:ext cx="18473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128"/>
              </a:defRPr>
            </a:lvl1pPr>
            <a:lvl2pPr marL="742950" indent="-285750" eaLnBrk="0" hangingPunct="0">
              <a:defRPr sz="1200">
                <a:solidFill>
                  <a:schemeClr val="tx1"/>
                </a:solidFill>
                <a:latin typeface="Arial" charset="0"/>
                <a:ea typeface="ＭＳ Ｐゴシック" charset="-128"/>
              </a:defRPr>
            </a:lvl2pPr>
            <a:lvl3pPr marL="1143000" indent="-228600" eaLnBrk="0" hangingPunct="0">
              <a:defRPr sz="1200">
                <a:solidFill>
                  <a:schemeClr val="tx1"/>
                </a:solidFill>
                <a:latin typeface="Arial" charset="0"/>
                <a:ea typeface="ＭＳ Ｐゴシック" charset="-128"/>
              </a:defRPr>
            </a:lvl3pPr>
            <a:lvl4pPr marL="1600200" indent="-228600" eaLnBrk="0" hangingPunct="0">
              <a:defRPr sz="1200">
                <a:solidFill>
                  <a:schemeClr val="tx1"/>
                </a:solidFill>
                <a:latin typeface="Arial" charset="0"/>
                <a:ea typeface="ＭＳ Ｐゴシック" charset="-128"/>
              </a:defRPr>
            </a:lvl4pPr>
            <a:lvl5pPr marL="2057400" indent="-228600" eaLnBrk="0" hangingPunct="0">
              <a:defRPr sz="12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128"/>
              </a:defRPr>
            </a:lvl9pPr>
          </a:lstStyle>
          <a:p>
            <a:pPr algn="l" eaLnBrk="1" hangingPunct="1"/>
            <a:endParaRPr lang="en-US" altLang="en-US" sz="831"/>
          </a:p>
        </p:txBody>
      </p:sp>
      <p:sp>
        <p:nvSpPr>
          <p:cNvPr id="13326" name="Text Box 108"/>
          <p:cNvSpPr txBox="1">
            <a:spLocks noChangeArrowheads="1"/>
          </p:cNvSpPr>
          <p:nvPr/>
        </p:nvSpPr>
        <p:spPr bwMode="auto">
          <a:xfrm>
            <a:off x="-315697" y="5294"/>
            <a:ext cx="13087350" cy="2482218"/>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lIns="0" rIns="0">
            <a:spAutoFit/>
          </a:bodyPr>
          <a:lstStyle>
            <a:lvl1pPr eaLnBrk="0" hangingPunct="0">
              <a:defRPr sz="1200">
                <a:solidFill>
                  <a:schemeClr val="tx1"/>
                </a:solidFill>
                <a:latin typeface="Arial" charset="0"/>
                <a:ea typeface="ＭＳ Ｐゴシック" charset="-128"/>
              </a:defRPr>
            </a:lvl1pPr>
            <a:lvl2pPr marL="742950" indent="-285750" eaLnBrk="0" hangingPunct="0">
              <a:defRPr sz="1200">
                <a:solidFill>
                  <a:schemeClr val="tx1"/>
                </a:solidFill>
                <a:latin typeface="Arial" charset="0"/>
                <a:ea typeface="ＭＳ Ｐゴシック" charset="-128"/>
              </a:defRPr>
            </a:lvl2pPr>
            <a:lvl3pPr marL="1143000" indent="-228600" eaLnBrk="0" hangingPunct="0">
              <a:defRPr sz="1200">
                <a:solidFill>
                  <a:schemeClr val="tx1"/>
                </a:solidFill>
                <a:latin typeface="Arial" charset="0"/>
                <a:ea typeface="ＭＳ Ｐゴシック" charset="-128"/>
              </a:defRPr>
            </a:lvl3pPr>
            <a:lvl4pPr marL="1600200" indent="-228600" eaLnBrk="0" hangingPunct="0">
              <a:defRPr sz="1200">
                <a:solidFill>
                  <a:schemeClr val="tx1"/>
                </a:solidFill>
                <a:latin typeface="Arial" charset="0"/>
                <a:ea typeface="ＭＳ Ｐゴシック" charset="-128"/>
              </a:defRPr>
            </a:lvl4pPr>
            <a:lvl5pPr marL="2057400" indent="-228600" eaLnBrk="0" hangingPunct="0">
              <a:defRPr sz="12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128"/>
              </a:defRPr>
            </a:lvl9pPr>
          </a:lstStyle>
          <a:p>
            <a:pPr algn="ctr" eaLnBrk="1" hangingPunct="1"/>
            <a:endParaRPr lang="en-US" altLang="en-US" sz="1765" dirty="0">
              <a:solidFill>
                <a:schemeClr val="bg1"/>
              </a:solidFill>
              <a:latin typeface="American Typewriter" charset="0"/>
            </a:endParaRPr>
          </a:p>
          <a:p>
            <a:pPr algn="ctr"/>
            <a:r>
              <a:rPr lang="it-IT" sz="4000" dirty="0" err="1">
                <a:latin typeface="Times New Roman" panose="02020603050405020304" pitchFamily="18" charset="0"/>
                <a:cs typeface="Times New Roman" panose="02020603050405020304" pitchFamily="18" charset="0"/>
              </a:rPr>
              <a:t>Past</a:t>
            </a:r>
            <a:r>
              <a:rPr lang="it-IT" sz="4000" dirty="0">
                <a:latin typeface="Times New Roman" panose="02020603050405020304" pitchFamily="18" charset="0"/>
                <a:cs typeface="Times New Roman" panose="02020603050405020304" pitchFamily="18" charset="0"/>
              </a:rPr>
              <a:t> and future </a:t>
            </a:r>
          </a:p>
          <a:p>
            <a:pPr algn="ctr"/>
            <a:r>
              <a:rPr lang="it-IT" sz="4000" dirty="0">
                <a:latin typeface="Times New Roman" panose="02020603050405020304" pitchFamily="18" charset="0"/>
                <a:cs typeface="Times New Roman" panose="02020603050405020304" pitchFamily="18" charset="0"/>
              </a:rPr>
              <a:t>of  the </a:t>
            </a:r>
          </a:p>
          <a:p>
            <a:pPr algn="ctr"/>
            <a:r>
              <a:rPr lang="it-IT" sz="4000" dirty="0" err="1">
                <a:latin typeface="Times New Roman" panose="02020603050405020304" pitchFamily="18" charset="0"/>
                <a:cs typeface="Times New Roman" panose="02020603050405020304" pitchFamily="18" charset="0"/>
              </a:rPr>
              <a:t>Cosmological</a:t>
            </a:r>
            <a:r>
              <a:rPr lang="it-IT" sz="4000" dirty="0">
                <a:latin typeface="Times New Roman" panose="02020603050405020304" pitchFamily="18" charset="0"/>
                <a:cs typeface="Times New Roman" panose="02020603050405020304" pitchFamily="18" charset="0"/>
              </a:rPr>
              <a:t> </a:t>
            </a:r>
            <a:r>
              <a:rPr lang="it-IT" sz="4000" dirty="0" err="1">
                <a:latin typeface="Times New Roman" panose="02020603050405020304" pitchFamily="18" charset="0"/>
                <a:cs typeface="Times New Roman" panose="02020603050405020304" pitchFamily="18" charset="0"/>
              </a:rPr>
              <a:t>Relic</a:t>
            </a:r>
            <a:r>
              <a:rPr lang="it-IT" sz="4000" dirty="0">
                <a:latin typeface="Times New Roman" panose="02020603050405020304" pitchFamily="18" charset="0"/>
                <a:cs typeface="Times New Roman" panose="02020603050405020304" pitchFamily="18" charset="0"/>
              </a:rPr>
              <a:t> Neutrino </a:t>
            </a:r>
            <a:r>
              <a:rPr lang="it-IT" sz="4000" dirty="0" err="1">
                <a:latin typeface="Times New Roman" panose="02020603050405020304" pitchFamily="18" charset="0"/>
                <a:cs typeface="Times New Roman" panose="02020603050405020304" pitchFamily="18" charset="0"/>
              </a:rPr>
              <a:t>Detection</a:t>
            </a:r>
            <a:endParaRPr lang="en-US" altLang="en-US" sz="3353" dirty="0">
              <a:solidFill>
                <a:schemeClr val="bg1"/>
              </a:solidFill>
              <a:ea typeface="Arial" charset="0"/>
              <a:cs typeface="Arial" charset="0"/>
            </a:endParaRPr>
          </a:p>
          <a:p>
            <a:pPr algn="ctr" eaLnBrk="1" hangingPunct="1"/>
            <a:endParaRPr lang="en-US" altLang="en-US" sz="1765" dirty="0">
              <a:solidFill>
                <a:schemeClr val="bg1"/>
              </a:solidFill>
              <a:latin typeface="Verdana" charset="0"/>
            </a:endParaRPr>
          </a:p>
        </p:txBody>
      </p:sp>
      <p:sp>
        <p:nvSpPr>
          <p:cNvPr id="2" name="Text Box 104"/>
          <p:cNvSpPr txBox="1">
            <a:spLocks noChangeArrowheads="1"/>
          </p:cNvSpPr>
          <p:nvPr/>
        </p:nvSpPr>
        <p:spPr bwMode="auto">
          <a:xfrm>
            <a:off x="3706616" y="6407394"/>
            <a:ext cx="4963498" cy="390748"/>
          </a:xfrm>
          <a:prstGeom prst="rect">
            <a:avLst/>
          </a:prstGeom>
          <a:noFill/>
          <a:ln w="9525">
            <a:noFill/>
            <a:miter lim="800000"/>
            <a:headEnd/>
            <a:tailEnd/>
          </a:ln>
        </p:spPr>
        <p:txBody>
          <a:bodyPr wrap="square">
            <a:spAutoFit/>
          </a:bodyPr>
          <a:lstStyle/>
          <a:p>
            <a:pPr algn="ctr">
              <a:defRPr/>
            </a:pPr>
            <a:r>
              <a:rPr lang="en-US" sz="1939" b="1" dirty="0">
                <a:solidFill>
                  <a:srgbClr val="002060"/>
                </a:solidFill>
                <a:latin typeface="American Typewriter"/>
                <a:cs typeface="American Typewriter"/>
              </a:rPr>
              <a:t>Dr. Marcello Messina, INFN-LNGS</a:t>
            </a:r>
          </a:p>
        </p:txBody>
      </p:sp>
      <p:sp>
        <p:nvSpPr>
          <p:cNvPr id="5" name="TextBox 4">
            <a:extLst>
              <a:ext uri="{FF2B5EF4-FFF2-40B4-BE49-F238E27FC236}">
                <a16:creationId xmlns:a16="http://schemas.microsoft.com/office/drawing/2014/main" id="{3CE52AE6-E69D-2D4B-93C0-58DA44700F18}"/>
              </a:ext>
            </a:extLst>
          </p:cNvPr>
          <p:cNvSpPr txBox="1"/>
          <p:nvPr/>
        </p:nvSpPr>
        <p:spPr>
          <a:xfrm>
            <a:off x="10615612" y="1739634"/>
            <a:ext cx="1576387"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INFN-Na</a:t>
            </a:r>
          </a:p>
        </p:txBody>
      </p:sp>
      <p:pic>
        <p:nvPicPr>
          <p:cNvPr id="7" name="Picture 6">
            <a:extLst>
              <a:ext uri="{FF2B5EF4-FFF2-40B4-BE49-F238E27FC236}">
                <a16:creationId xmlns:a16="http://schemas.microsoft.com/office/drawing/2014/main" id="{5766C8F8-6BB3-3040-8FE2-0478E2FB93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9829"/>
            <a:ext cx="1814513" cy="1762669"/>
          </a:xfrm>
          <a:prstGeom prst="rect">
            <a:avLst/>
          </a:prstGeom>
        </p:spPr>
      </p:pic>
    </p:spTree>
    <p:extLst>
      <p:ext uri="{BB962C8B-B14F-4D97-AF65-F5344CB8AC3E}">
        <p14:creationId xmlns:p14="http://schemas.microsoft.com/office/powerpoint/2010/main" val="10923121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ChangeArrowheads="1"/>
          </p:cNvSpPr>
          <p:nvPr/>
        </p:nvSpPr>
        <p:spPr bwMode="auto">
          <a:xfrm>
            <a:off x="2092980" y="4175580"/>
            <a:ext cx="6870792" cy="1015663"/>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Arial" pitchFamily="-108" charset="0"/>
              </a:rPr>
              <a:t>For reviews on this subject see:</a:t>
            </a:r>
          </a:p>
          <a:p>
            <a:r>
              <a:rPr lang="it-IT" sz="2000" dirty="0" err="1">
                <a:solidFill>
                  <a:schemeClr val="tx1"/>
                </a:solidFill>
                <a:latin typeface="Arial" pitchFamily="-108" charset="0"/>
              </a:rPr>
              <a:t>A.Ringwald</a:t>
            </a:r>
            <a:r>
              <a:rPr lang="it-IT" sz="2000" dirty="0">
                <a:solidFill>
                  <a:schemeClr val="tx1"/>
                </a:solidFill>
                <a:latin typeface="Arial" pitchFamily="-108" charset="0"/>
              </a:rPr>
              <a:t> “Neutrino </a:t>
            </a:r>
            <a:r>
              <a:rPr lang="it-IT" sz="2000" dirty="0" err="1">
                <a:solidFill>
                  <a:schemeClr val="tx1"/>
                </a:solidFill>
                <a:latin typeface="Arial" pitchFamily="-108" charset="0"/>
              </a:rPr>
              <a:t>Telescopes</a:t>
            </a:r>
            <a:r>
              <a:rPr lang="it-IT" sz="2000" dirty="0">
                <a:solidFill>
                  <a:schemeClr val="tx1"/>
                </a:solidFill>
                <a:latin typeface="Arial" pitchFamily="-108" charset="0"/>
              </a:rPr>
              <a:t>” 2005 </a:t>
            </a:r>
            <a:r>
              <a:rPr lang="it-IT" sz="2000" dirty="0" err="1">
                <a:solidFill>
                  <a:schemeClr val="tx1"/>
                </a:solidFill>
                <a:latin typeface="Arial" pitchFamily="-108" charset="0"/>
              </a:rPr>
              <a:t>–</a:t>
            </a:r>
            <a:r>
              <a:rPr lang="it-IT" sz="2000" dirty="0">
                <a:solidFill>
                  <a:schemeClr val="tx1"/>
                </a:solidFill>
                <a:latin typeface="Arial" pitchFamily="-108" charset="0"/>
              </a:rPr>
              <a:t> </a:t>
            </a:r>
            <a:r>
              <a:rPr lang="it-IT" sz="2000" dirty="0" err="1">
                <a:solidFill>
                  <a:schemeClr val="tx1"/>
                </a:solidFill>
                <a:latin typeface="Arial" pitchFamily="-108" charset="0"/>
              </a:rPr>
              <a:t>hep-ph</a:t>
            </a:r>
            <a:r>
              <a:rPr lang="it-IT" sz="2000" dirty="0">
                <a:solidFill>
                  <a:schemeClr val="tx1"/>
                </a:solidFill>
                <a:latin typeface="Arial" pitchFamily="-108" charset="0"/>
              </a:rPr>
              <a:t>/0505024</a:t>
            </a:r>
          </a:p>
          <a:p>
            <a:r>
              <a:rPr lang="it-IT" sz="2000" dirty="0" err="1">
                <a:solidFill>
                  <a:schemeClr val="tx1"/>
                </a:solidFill>
                <a:latin typeface="Arial" pitchFamily="-108" charset="0"/>
              </a:rPr>
              <a:t>G.Gelmini</a:t>
            </a:r>
            <a:r>
              <a:rPr lang="it-IT" sz="2000" dirty="0">
                <a:solidFill>
                  <a:schemeClr val="tx1"/>
                </a:solidFill>
                <a:latin typeface="Arial" pitchFamily="-108" charset="0"/>
              </a:rPr>
              <a:t> </a:t>
            </a:r>
            <a:r>
              <a:rPr lang="en-US" sz="2000" dirty="0">
                <a:solidFill>
                  <a:schemeClr val="tx1"/>
                </a:solidFill>
              </a:rPr>
              <a:t>G. B. Gemini </a:t>
            </a:r>
            <a:r>
              <a:rPr lang="en-US" sz="2000" dirty="0" err="1">
                <a:solidFill>
                  <a:schemeClr val="tx1"/>
                </a:solidFill>
              </a:rPr>
              <a:t>Phys.Scripta</a:t>
            </a:r>
            <a:r>
              <a:rPr lang="en-US" sz="2000" dirty="0">
                <a:solidFill>
                  <a:schemeClr val="tx1"/>
                </a:solidFill>
              </a:rPr>
              <a:t> T121:131-136,2005</a:t>
            </a:r>
            <a:endParaRPr lang="en-GB" sz="2000" dirty="0">
              <a:solidFill>
                <a:schemeClr val="tx1"/>
              </a:solidFill>
            </a:endParaRPr>
          </a:p>
        </p:txBody>
      </p:sp>
      <p:sp>
        <p:nvSpPr>
          <p:cNvPr id="7" name="Text Box 3"/>
          <p:cNvSpPr txBox="1">
            <a:spLocks noChangeArrowheads="1"/>
          </p:cNvSpPr>
          <p:nvPr/>
        </p:nvSpPr>
        <p:spPr bwMode="auto">
          <a:xfrm>
            <a:off x="1988204" y="2446099"/>
            <a:ext cx="8323450" cy="1015663"/>
          </a:xfrm>
          <a:prstGeom prst="rect">
            <a:avLst/>
          </a:prstGeom>
          <a:noFill/>
          <a:ln w="9525">
            <a:noFill/>
            <a:miter lim="800000"/>
            <a:headEnd/>
            <a:tailEnd/>
          </a:ln>
        </p:spPr>
        <p:txBody>
          <a:bodyPr>
            <a:prstTxWarp prst="textNoShape">
              <a:avLst/>
            </a:prstTxWarp>
            <a:spAutoFit/>
          </a:bodyPr>
          <a:lstStyle/>
          <a:p>
            <a:r>
              <a:rPr lang="en-GB" sz="2000" dirty="0">
                <a:solidFill>
                  <a:schemeClr val="tx1"/>
                </a:solidFill>
                <a:latin typeface="Times New Roman"/>
                <a:cs typeface="Times New Roman"/>
              </a:rPr>
              <a:t> All methods proposed so far require unrealistic experimental apparatus</a:t>
            </a:r>
          </a:p>
          <a:p>
            <a:r>
              <a:rPr lang="en-GB" sz="2000" dirty="0">
                <a:solidFill>
                  <a:schemeClr val="tx1"/>
                </a:solidFill>
                <a:latin typeface="Times New Roman"/>
                <a:cs typeface="Times New Roman"/>
              </a:rPr>
              <a:t>or astronomical neutrino sources not yet observed and not even hypothesized .</a:t>
            </a:r>
          </a:p>
          <a:p>
            <a:endParaRPr lang="en-GB" sz="2000" dirty="0">
              <a:solidFill>
                <a:schemeClr val="tx1"/>
              </a:solidFill>
              <a:latin typeface="Times New Roman"/>
              <a:cs typeface="Times New Roman"/>
            </a:endParaRPr>
          </a:p>
        </p:txBody>
      </p:sp>
      <p:sp>
        <p:nvSpPr>
          <p:cNvPr id="8" name="Rectangle 1026"/>
          <p:cNvSpPr txBox="1">
            <a:spLocks noChangeArrowheads="1"/>
          </p:cNvSpPr>
          <p:nvPr/>
        </p:nvSpPr>
        <p:spPr bwMode="auto">
          <a:xfrm>
            <a:off x="1658471" y="28484"/>
            <a:ext cx="8875059" cy="1331259"/>
          </a:xfrm>
          <a:prstGeom prst="rect">
            <a:avLst/>
          </a:prstGeom>
          <a:noFill/>
          <a:ln w="9525">
            <a:noFill/>
            <a:miter lim="800000"/>
            <a:headEnd/>
            <a:tailEnd/>
          </a:ln>
        </p:spPr>
        <p:txBody>
          <a:bodyPr vert="horz" wrap="square" lIns="88751" tIns="44375" rIns="88751" bIns="44375" numCol="1" anchor="ctr" anchorCtr="0" compatLnSpc="1">
            <a:prstTxWarp prst="textNoShape">
              <a:avLst/>
            </a:prstTxWarp>
          </a:bodyPr>
          <a:lstStyle/>
          <a:p>
            <a:pPr algn="ctr" defTabSz="887553">
              <a:defRPr/>
            </a:pPr>
            <a:r>
              <a:rPr lang="en-GB" sz="4000" dirty="0">
                <a:solidFill>
                  <a:schemeClr val="tx1"/>
                </a:solidFill>
                <a:latin typeface="Arial" pitchFamily="-108" charset="0"/>
                <a:ea typeface="ＭＳ Ｐゴシック" pitchFamily="-108" charset="-128"/>
                <a:cs typeface="ＭＳ Ｐゴシック" pitchFamily="-108" charset="-128"/>
              </a:rPr>
              <a:t>Summarizing</a:t>
            </a:r>
            <a:br>
              <a:rPr lang="en-GB" sz="3494" dirty="0">
                <a:solidFill>
                  <a:schemeClr val="tx1"/>
                </a:solidFill>
                <a:latin typeface="Arial" pitchFamily="-108" charset="0"/>
                <a:ea typeface="ＭＳ Ｐゴシック" pitchFamily="-108" charset="-128"/>
                <a:cs typeface="ＭＳ Ｐゴシック" pitchFamily="-108" charset="-128"/>
              </a:rPr>
            </a:br>
            <a:r>
              <a:rPr lang="en-GB" sz="2000" dirty="0">
                <a:solidFill>
                  <a:schemeClr val="tx1"/>
                </a:solidFill>
                <a:latin typeface="Arial" pitchFamily="-108" charset="0"/>
                <a:ea typeface="ＭＳ Ｐゴシック" pitchFamily="-108" charset="-128"/>
                <a:cs typeface="ＭＳ Ｐゴシック" pitchFamily="-108" charset="-128"/>
              </a:rPr>
              <a:t>Is it possible to measure the CNB ?</a:t>
            </a:r>
          </a:p>
        </p:txBody>
      </p:sp>
    </p:spTree>
    <p:extLst>
      <p:ext uri="{BB962C8B-B14F-4D97-AF65-F5344CB8AC3E}">
        <p14:creationId xmlns:p14="http://schemas.microsoft.com/office/powerpoint/2010/main" val="37298761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57213" y="122083"/>
            <a:ext cx="11015662" cy="961465"/>
          </a:xfrm>
          <a:noFill/>
        </p:spPr>
        <p:txBody>
          <a:bodyPr>
            <a:noAutofit/>
          </a:bodyPr>
          <a:lstStyle/>
          <a:p>
            <a:pPr algn="ctr" eaLnBrk="1" hangingPunct="1"/>
            <a:r>
              <a:rPr lang="en-GB" sz="4000" dirty="0">
                <a:solidFill>
                  <a:schemeClr val="tx1"/>
                </a:solidFill>
                <a:latin typeface="Arial" pitchFamily="-108" charset="0"/>
              </a:rPr>
              <a:t>A new idea to detect </a:t>
            </a:r>
            <a:br>
              <a:rPr lang="en-GB" sz="4000" dirty="0">
                <a:solidFill>
                  <a:schemeClr val="tx1"/>
                </a:solidFill>
                <a:latin typeface="Arial" pitchFamily="-108" charset="0"/>
              </a:rPr>
            </a:br>
            <a:r>
              <a:rPr lang="en-GB" sz="4000" dirty="0">
                <a:solidFill>
                  <a:schemeClr val="tx1"/>
                </a:solidFill>
                <a:latin typeface="Arial" pitchFamily="-108" charset="0"/>
              </a:rPr>
              <a:t>Cosmological Neutrino Background</a:t>
            </a:r>
          </a:p>
        </p:txBody>
      </p:sp>
      <p:sp>
        <p:nvSpPr>
          <p:cNvPr id="26627" name="Rectangle 5"/>
          <p:cNvSpPr>
            <a:spLocks noChangeArrowheads="1"/>
          </p:cNvSpPr>
          <p:nvPr/>
        </p:nvSpPr>
        <p:spPr bwMode="auto">
          <a:xfrm>
            <a:off x="1732430" y="2844321"/>
            <a:ext cx="8720978" cy="1569660"/>
          </a:xfrm>
          <a:prstGeom prst="rect">
            <a:avLst/>
          </a:prstGeom>
          <a:noFill/>
          <a:ln w="9525">
            <a:noFill/>
            <a:miter lim="800000"/>
            <a:headEnd/>
            <a:tailEnd/>
          </a:ln>
        </p:spPr>
        <p:txBody>
          <a:bodyPr>
            <a:prstTxWarp prst="textNoShape">
              <a:avLst/>
            </a:prstTxWarp>
            <a:spAutoFit/>
          </a:bodyPr>
          <a:lstStyle/>
          <a:p>
            <a:pPr algn="ctr"/>
            <a:r>
              <a:rPr lang="en-GB" sz="3200" dirty="0">
                <a:solidFill>
                  <a:schemeClr val="tx1"/>
                </a:solidFill>
                <a:latin typeface="Times New Roman"/>
                <a:cs typeface="Times New Roman"/>
              </a:rPr>
              <a:t>We need a process where </a:t>
            </a:r>
            <a:r>
              <a:rPr lang="en-GB" sz="3200" dirty="0">
                <a:solidFill>
                  <a:schemeClr val="tx1"/>
                </a:solidFill>
                <a:latin typeface="Symbol" charset="2"/>
                <a:cs typeface="Symbol" charset="2"/>
              </a:rPr>
              <a:t>n</a:t>
            </a:r>
            <a:r>
              <a:rPr lang="en-GB" sz="3200" dirty="0">
                <a:solidFill>
                  <a:schemeClr val="tx1"/>
                </a:solidFill>
                <a:latin typeface="Times New Roman"/>
                <a:cs typeface="Times New Roman"/>
              </a:rPr>
              <a:t> can contribute only via its quantum numbers and no additional energy is required!</a:t>
            </a:r>
          </a:p>
        </p:txBody>
      </p:sp>
    </p:spTree>
    <p:extLst>
      <p:ext uri="{BB962C8B-B14F-4D97-AF65-F5344CB8AC3E}">
        <p14:creationId xmlns:p14="http://schemas.microsoft.com/office/powerpoint/2010/main" val="21872442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bwMode="auto">
          <a:xfrm>
            <a:off x="7208520" y="7077922"/>
            <a:ext cx="234696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defPPr>
              <a:defRPr lang="en-US"/>
            </a:defPPr>
            <a:lvl1pPr algn="r" rtl="0" fontAlgn="base">
              <a:spcBef>
                <a:spcPct val="0"/>
              </a:spcBef>
              <a:spcAft>
                <a:spcPct val="0"/>
              </a:spcAft>
              <a:defRPr sz="1600" kern="1200">
                <a:solidFill>
                  <a:schemeClr val="bg1"/>
                </a:solidFill>
                <a:latin typeface="Arial" pitchFamily="-107" charset="0"/>
                <a:ea typeface="+mn-ea"/>
                <a:cs typeface="+mn-cs"/>
              </a:defRPr>
            </a:lvl1pPr>
            <a:lvl2pPr marL="509352" algn="l" rtl="0" fontAlgn="base">
              <a:spcBef>
                <a:spcPct val="0"/>
              </a:spcBef>
              <a:spcAft>
                <a:spcPct val="0"/>
              </a:spcAft>
              <a:defRPr kern="1200">
                <a:solidFill>
                  <a:schemeClr val="tx1"/>
                </a:solidFill>
                <a:latin typeface="Arial" pitchFamily="-107" charset="0"/>
                <a:ea typeface="+mn-ea"/>
                <a:cs typeface="+mn-cs"/>
              </a:defRPr>
            </a:lvl2pPr>
            <a:lvl3pPr marL="1018705" algn="l" rtl="0" fontAlgn="base">
              <a:spcBef>
                <a:spcPct val="0"/>
              </a:spcBef>
              <a:spcAft>
                <a:spcPct val="0"/>
              </a:spcAft>
              <a:defRPr kern="1200">
                <a:solidFill>
                  <a:schemeClr val="tx1"/>
                </a:solidFill>
                <a:latin typeface="Arial" pitchFamily="-107" charset="0"/>
                <a:ea typeface="+mn-ea"/>
                <a:cs typeface="+mn-cs"/>
              </a:defRPr>
            </a:lvl3pPr>
            <a:lvl4pPr marL="1528058" algn="l" rtl="0" fontAlgn="base">
              <a:spcBef>
                <a:spcPct val="0"/>
              </a:spcBef>
              <a:spcAft>
                <a:spcPct val="0"/>
              </a:spcAft>
              <a:defRPr kern="1200">
                <a:solidFill>
                  <a:schemeClr val="tx1"/>
                </a:solidFill>
                <a:latin typeface="Arial" pitchFamily="-107" charset="0"/>
                <a:ea typeface="+mn-ea"/>
                <a:cs typeface="+mn-cs"/>
              </a:defRPr>
            </a:lvl4pPr>
            <a:lvl5pPr marL="2037411" algn="l" rtl="0" fontAlgn="base">
              <a:spcBef>
                <a:spcPct val="0"/>
              </a:spcBef>
              <a:spcAft>
                <a:spcPct val="0"/>
              </a:spcAft>
              <a:defRPr kern="1200">
                <a:solidFill>
                  <a:schemeClr val="tx1"/>
                </a:solidFill>
                <a:latin typeface="Arial" pitchFamily="-107" charset="0"/>
                <a:ea typeface="+mn-ea"/>
                <a:cs typeface="+mn-cs"/>
              </a:defRPr>
            </a:lvl5pPr>
            <a:lvl6pPr marL="2546764" algn="l" defTabSz="509352" rtl="0" eaLnBrk="1" latinLnBrk="0" hangingPunct="1">
              <a:defRPr kern="1200">
                <a:solidFill>
                  <a:schemeClr val="tx1"/>
                </a:solidFill>
                <a:latin typeface="Arial" pitchFamily="-107" charset="0"/>
                <a:ea typeface="+mn-ea"/>
                <a:cs typeface="+mn-cs"/>
              </a:defRPr>
            </a:lvl6pPr>
            <a:lvl7pPr marL="3056116" algn="l" defTabSz="509352" rtl="0" eaLnBrk="1" latinLnBrk="0" hangingPunct="1">
              <a:defRPr kern="1200">
                <a:solidFill>
                  <a:schemeClr val="tx1"/>
                </a:solidFill>
                <a:latin typeface="Arial" pitchFamily="-107" charset="0"/>
                <a:ea typeface="+mn-ea"/>
                <a:cs typeface="+mn-cs"/>
              </a:defRPr>
            </a:lvl7pPr>
            <a:lvl8pPr marL="3565469" algn="l" defTabSz="509352" rtl="0" eaLnBrk="1" latinLnBrk="0" hangingPunct="1">
              <a:defRPr kern="1200">
                <a:solidFill>
                  <a:schemeClr val="tx1"/>
                </a:solidFill>
                <a:latin typeface="Arial" pitchFamily="-107" charset="0"/>
                <a:ea typeface="+mn-ea"/>
                <a:cs typeface="+mn-cs"/>
              </a:defRPr>
            </a:lvl8pPr>
            <a:lvl9pPr marL="4074821" algn="l" defTabSz="509352" rtl="0" eaLnBrk="1" latinLnBrk="0" hangingPunct="1">
              <a:defRPr kern="1200">
                <a:solidFill>
                  <a:schemeClr val="tx1"/>
                </a:solidFill>
                <a:latin typeface="Arial" pitchFamily="-107" charset="0"/>
                <a:ea typeface="+mn-ea"/>
                <a:cs typeface="+mn-cs"/>
              </a:defRPr>
            </a:lvl9pPr>
          </a:lstStyle>
          <a:p>
            <a:pPr>
              <a:defRPr/>
            </a:pPr>
            <a:fld id="{EB07B666-0005-D843-B37B-9851DF6282A0}" type="slidenum">
              <a:rPr lang="en-US" smtClean="0"/>
              <a:pPr>
                <a:defRPr/>
              </a:pPr>
              <a:t>12</a:t>
            </a:fld>
            <a:endParaRPr lang="en-US"/>
          </a:p>
        </p:txBody>
      </p:sp>
      <p:sp>
        <p:nvSpPr>
          <p:cNvPr id="5" name="Text Box 2"/>
          <p:cNvSpPr txBox="1">
            <a:spLocks noChangeArrowheads="1"/>
          </p:cNvSpPr>
          <p:nvPr/>
        </p:nvSpPr>
        <p:spPr bwMode="auto">
          <a:xfrm>
            <a:off x="1707776" y="723901"/>
            <a:ext cx="8875059" cy="398550"/>
          </a:xfrm>
          <a:prstGeom prst="rect">
            <a:avLst/>
          </a:prstGeom>
          <a:noFill/>
          <a:ln w="9525">
            <a:noFill/>
            <a:miter lim="800000"/>
            <a:headEnd/>
            <a:tailEnd/>
          </a:ln>
          <a:effectLst/>
        </p:spPr>
        <p:txBody>
          <a:bodyPr wrap="square" lIns="89896" tIns="44948" rIns="89896" bIns="44948">
            <a:prstTxWarp prst="textNoShape">
              <a:avLst/>
            </a:prstTxWarp>
            <a:spAutoFit/>
          </a:bodyPr>
          <a:lstStyle/>
          <a:p>
            <a:pPr algn="ctr">
              <a:spcBef>
                <a:spcPct val="50000"/>
              </a:spcBef>
            </a:pPr>
            <a:r>
              <a:rPr lang="it-IT" sz="2000" dirty="0">
                <a:solidFill>
                  <a:schemeClr val="tx1"/>
                </a:solidFill>
              </a:rPr>
              <a:t>Massive neutrino and neutrino </a:t>
            </a:r>
            <a:r>
              <a:rPr lang="it-IT" sz="2000" dirty="0" err="1">
                <a:solidFill>
                  <a:schemeClr val="tx1"/>
                </a:solidFill>
              </a:rPr>
              <a:t>capture</a:t>
            </a:r>
            <a:r>
              <a:rPr lang="it-IT" sz="2000" dirty="0">
                <a:solidFill>
                  <a:schemeClr val="tx1"/>
                </a:solidFill>
              </a:rPr>
              <a:t> on beta </a:t>
            </a:r>
            <a:r>
              <a:rPr lang="it-IT" sz="2000" dirty="0" err="1">
                <a:solidFill>
                  <a:schemeClr val="tx1"/>
                </a:solidFill>
              </a:rPr>
              <a:t>decaying</a:t>
            </a:r>
            <a:r>
              <a:rPr lang="it-IT" sz="2000" dirty="0">
                <a:solidFill>
                  <a:schemeClr val="tx1"/>
                </a:solidFill>
              </a:rPr>
              <a:t> nuclei</a:t>
            </a:r>
          </a:p>
        </p:txBody>
      </p:sp>
      <p:sp>
        <p:nvSpPr>
          <p:cNvPr id="6" name="Oval 3"/>
          <p:cNvSpPr>
            <a:spLocks noChangeAspect="1" noChangeArrowheads="1"/>
          </p:cNvSpPr>
          <p:nvPr/>
        </p:nvSpPr>
        <p:spPr bwMode="auto">
          <a:xfrm>
            <a:off x="6732355" y="2897188"/>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7" name="Oval 4"/>
          <p:cNvSpPr>
            <a:spLocks noChangeAspect="1" noChangeArrowheads="1"/>
          </p:cNvSpPr>
          <p:nvPr/>
        </p:nvSpPr>
        <p:spPr bwMode="auto">
          <a:xfrm>
            <a:off x="6524346" y="2889250"/>
            <a:ext cx="90908" cy="90488"/>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8" name="Oval 5"/>
          <p:cNvSpPr>
            <a:spLocks noChangeAspect="1" noChangeArrowheads="1"/>
          </p:cNvSpPr>
          <p:nvPr/>
        </p:nvSpPr>
        <p:spPr bwMode="auto">
          <a:xfrm>
            <a:off x="6596764" y="2805113"/>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9" name="Oval 6"/>
          <p:cNvSpPr>
            <a:spLocks noChangeAspect="1" noChangeArrowheads="1"/>
          </p:cNvSpPr>
          <p:nvPr/>
        </p:nvSpPr>
        <p:spPr bwMode="auto">
          <a:xfrm>
            <a:off x="6686130" y="2805113"/>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0" name="Oval 7"/>
          <p:cNvSpPr>
            <a:spLocks noChangeAspect="1" noChangeArrowheads="1"/>
          </p:cNvSpPr>
          <p:nvPr/>
        </p:nvSpPr>
        <p:spPr bwMode="auto">
          <a:xfrm>
            <a:off x="6641447" y="2944813"/>
            <a:ext cx="90908"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1" name="Oval 8"/>
          <p:cNvSpPr>
            <a:spLocks noChangeAspect="1" noChangeArrowheads="1"/>
          </p:cNvSpPr>
          <p:nvPr/>
        </p:nvSpPr>
        <p:spPr bwMode="auto">
          <a:xfrm>
            <a:off x="6687671" y="2944813"/>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2" name="Oval 9"/>
          <p:cNvSpPr>
            <a:spLocks noChangeAspect="1" noChangeArrowheads="1"/>
          </p:cNvSpPr>
          <p:nvPr/>
        </p:nvSpPr>
        <p:spPr bwMode="auto">
          <a:xfrm>
            <a:off x="6687671" y="2897188"/>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3" name="Oval 10"/>
          <p:cNvSpPr>
            <a:spLocks noChangeAspect="1" noChangeArrowheads="1"/>
          </p:cNvSpPr>
          <p:nvPr/>
        </p:nvSpPr>
        <p:spPr bwMode="auto">
          <a:xfrm>
            <a:off x="6622958" y="2971800"/>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4" name="Oval 11"/>
          <p:cNvSpPr>
            <a:spLocks noChangeAspect="1" noChangeArrowheads="1"/>
          </p:cNvSpPr>
          <p:nvPr/>
        </p:nvSpPr>
        <p:spPr bwMode="auto">
          <a:xfrm>
            <a:off x="6596764" y="2897188"/>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5" name="Oval 12"/>
          <p:cNvSpPr>
            <a:spLocks noChangeAspect="1" noChangeArrowheads="1"/>
          </p:cNvSpPr>
          <p:nvPr/>
        </p:nvSpPr>
        <p:spPr bwMode="auto">
          <a:xfrm>
            <a:off x="6686130" y="2851151"/>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6" name="Oval 13"/>
          <p:cNvSpPr>
            <a:spLocks noChangeAspect="1" noChangeArrowheads="1"/>
          </p:cNvSpPr>
          <p:nvPr/>
        </p:nvSpPr>
        <p:spPr bwMode="auto">
          <a:xfrm>
            <a:off x="6687671" y="2990850"/>
            <a:ext cx="8936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7" name="Oval 14"/>
          <p:cNvSpPr>
            <a:spLocks noChangeAspect="1" noChangeArrowheads="1"/>
          </p:cNvSpPr>
          <p:nvPr/>
        </p:nvSpPr>
        <p:spPr bwMode="auto">
          <a:xfrm>
            <a:off x="6552081" y="2805113"/>
            <a:ext cx="90908"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8" name="Oval 15"/>
          <p:cNvSpPr>
            <a:spLocks noChangeAspect="1" noChangeArrowheads="1"/>
          </p:cNvSpPr>
          <p:nvPr/>
        </p:nvSpPr>
        <p:spPr bwMode="auto">
          <a:xfrm>
            <a:off x="6561325" y="2971800"/>
            <a:ext cx="8936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19" name="Oval 16"/>
          <p:cNvSpPr>
            <a:spLocks noChangeAspect="1" noChangeArrowheads="1"/>
          </p:cNvSpPr>
          <p:nvPr/>
        </p:nvSpPr>
        <p:spPr bwMode="auto">
          <a:xfrm>
            <a:off x="8217695" y="2897188"/>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0" name="Oval 17"/>
          <p:cNvSpPr>
            <a:spLocks noChangeAspect="1" noChangeArrowheads="1"/>
          </p:cNvSpPr>
          <p:nvPr/>
        </p:nvSpPr>
        <p:spPr bwMode="auto">
          <a:xfrm>
            <a:off x="8009685" y="2889250"/>
            <a:ext cx="90908" cy="90488"/>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1" name="Oval 18"/>
          <p:cNvSpPr>
            <a:spLocks noChangeAspect="1" noChangeArrowheads="1"/>
          </p:cNvSpPr>
          <p:nvPr/>
        </p:nvSpPr>
        <p:spPr bwMode="auto">
          <a:xfrm>
            <a:off x="8082103" y="2805113"/>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2" name="Oval 19"/>
          <p:cNvSpPr>
            <a:spLocks noChangeAspect="1" noChangeArrowheads="1"/>
          </p:cNvSpPr>
          <p:nvPr/>
        </p:nvSpPr>
        <p:spPr bwMode="auto">
          <a:xfrm>
            <a:off x="8171470" y="2805113"/>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3" name="Oval 20"/>
          <p:cNvSpPr>
            <a:spLocks noChangeAspect="1" noChangeArrowheads="1"/>
          </p:cNvSpPr>
          <p:nvPr/>
        </p:nvSpPr>
        <p:spPr bwMode="auto">
          <a:xfrm>
            <a:off x="8126787" y="2944813"/>
            <a:ext cx="90908"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4" name="Oval 21"/>
          <p:cNvSpPr>
            <a:spLocks noChangeAspect="1" noChangeArrowheads="1"/>
          </p:cNvSpPr>
          <p:nvPr/>
        </p:nvSpPr>
        <p:spPr bwMode="auto">
          <a:xfrm>
            <a:off x="8173011" y="2944813"/>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5" name="Oval 22"/>
          <p:cNvSpPr>
            <a:spLocks noChangeAspect="1" noChangeArrowheads="1"/>
          </p:cNvSpPr>
          <p:nvPr/>
        </p:nvSpPr>
        <p:spPr bwMode="auto">
          <a:xfrm>
            <a:off x="8173011" y="2897188"/>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6" name="Oval 23"/>
          <p:cNvSpPr>
            <a:spLocks noChangeAspect="1" noChangeArrowheads="1"/>
          </p:cNvSpPr>
          <p:nvPr/>
        </p:nvSpPr>
        <p:spPr bwMode="auto">
          <a:xfrm>
            <a:off x="8108297" y="2971800"/>
            <a:ext cx="90908"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7" name="Oval 24"/>
          <p:cNvSpPr>
            <a:spLocks noChangeAspect="1" noChangeArrowheads="1"/>
          </p:cNvSpPr>
          <p:nvPr/>
        </p:nvSpPr>
        <p:spPr bwMode="auto">
          <a:xfrm>
            <a:off x="8082103" y="2897188"/>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8" name="Oval 25"/>
          <p:cNvSpPr>
            <a:spLocks noChangeAspect="1" noChangeArrowheads="1"/>
          </p:cNvSpPr>
          <p:nvPr/>
        </p:nvSpPr>
        <p:spPr bwMode="auto">
          <a:xfrm>
            <a:off x="8171470" y="2851151"/>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29" name="Oval 26"/>
          <p:cNvSpPr>
            <a:spLocks noChangeAspect="1" noChangeArrowheads="1"/>
          </p:cNvSpPr>
          <p:nvPr/>
        </p:nvSpPr>
        <p:spPr bwMode="auto">
          <a:xfrm>
            <a:off x="8173011" y="2990850"/>
            <a:ext cx="8936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30" name="Oval 27"/>
          <p:cNvSpPr>
            <a:spLocks noChangeAspect="1" noChangeArrowheads="1"/>
          </p:cNvSpPr>
          <p:nvPr/>
        </p:nvSpPr>
        <p:spPr bwMode="auto">
          <a:xfrm>
            <a:off x="8037420" y="2805113"/>
            <a:ext cx="90908"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31" name="Oval 28"/>
          <p:cNvSpPr>
            <a:spLocks noChangeAspect="1" noChangeArrowheads="1"/>
          </p:cNvSpPr>
          <p:nvPr/>
        </p:nvSpPr>
        <p:spPr bwMode="auto">
          <a:xfrm>
            <a:off x="8046665" y="2971800"/>
            <a:ext cx="90908"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32" name="Line 29"/>
          <p:cNvSpPr>
            <a:spLocks noChangeAspect="1" noChangeShapeType="1"/>
          </p:cNvSpPr>
          <p:nvPr/>
        </p:nvSpPr>
        <p:spPr bwMode="auto">
          <a:xfrm flipV="1">
            <a:off x="8351745" y="2481263"/>
            <a:ext cx="630191" cy="323850"/>
          </a:xfrm>
          <a:prstGeom prst="line">
            <a:avLst/>
          </a:prstGeom>
          <a:noFill/>
          <a:ln w="19050" cap="flat" cmpd="sng" algn="ctr">
            <a:solidFill>
              <a:schemeClr val="bg1"/>
            </a:solidFill>
            <a:prstDash val="solid"/>
            <a:round/>
            <a:headEnd type="none" w="med" len="me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33" name="Line 30"/>
          <p:cNvSpPr>
            <a:spLocks noChangeAspect="1" noChangeShapeType="1"/>
          </p:cNvSpPr>
          <p:nvPr/>
        </p:nvSpPr>
        <p:spPr bwMode="auto">
          <a:xfrm>
            <a:off x="8350204" y="3084514"/>
            <a:ext cx="585507" cy="184150"/>
          </a:xfrm>
          <a:prstGeom prst="line">
            <a:avLst/>
          </a:prstGeom>
          <a:noFill/>
          <a:ln w="19050" cap="flat" cmpd="sng" algn="ctr">
            <a:solidFill>
              <a:srgbClr val="FFFFFF"/>
            </a:solidFill>
            <a:prstDash val="solid"/>
            <a:round/>
            <a:headEnd type="none" w="med" len="me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34" name="Text Box 31"/>
          <p:cNvSpPr txBox="1">
            <a:spLocks noChangeAspect="1" noChangeArrowheads="1"/>
          </p:cNvSpPr>
          <p:nvPr/>
        </p:nvSpPr>
        <p:spPr bwMode="auto">
          <a:xfrm>
            <a:off x="9085169" y="2170114"/>
            <a:ext cx="489324" cy="457349"/>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2382" b="1" dirty="0">
                <a:solidFill>
                  <a:schemeClr val="tx1"/>
                </a:solidFill>
              </a:rPr>
              <a:t>e</a:t>
            </a:r>
            <a:r>
              <a:rPr lang="it-IT" sz="2382" b="1" baseline="30000" dirty="0">
                <a:solidFill>
                  <a:schemeClr val="tx1"/>
                </a:solidFill>
                <a:sym typeface="Symbol" charset="2"/>
              </a:rPr>
              <a:t></a:t>
            </a:r>
          </a:p>
        </p:txBody>
      </p:sp>
      <p:sp>
        <p:nvSpPr>
          <p:cNvPr id="35" name="Text Box 32"/>
          <p:cNvSpPr txBox="1">
            <a:spLocks noChangeAspect="1" noChangeArrowheads="1"/>
          </p:cNvSpPr>
          <p:nvPr/>
        </p:nvSpPr>
        <p:spPr bwMode="auto">
          <a:xfrm>
            <a:off x="9083629" y="3119439"/>
            <a:ext cx="473294" cy="457349"/>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2382" dirty="0">
                <a:solidFill>
                  <a:schemeClr val="tx1"/>
                </a:solidFill>
                <a:sym typeface="Symbol" charset="2"/>
              </a:rPr>
              <a:t></a:t>
            </a:r>
            <a:r>
              <a:rPr lang="it-IT" sz="2382" baseline="-25000" dirty="0">
                <a:solidFill>
                  <a:schemeClr val="tx1"/>
                </a:solidFill>
                <a:sym typeface="Symbol" charset="2"/>
              </a:rPr>
              <a:t>e</a:t>
            </a:r>
          </a:p>
        </p:txBody>
      </p:sp>
      <p:sp>
        <p:nvSpPr>
          <p:cNvPr id="36" name="Text Box 33"/>
          <p:cNvSpPr txBox="1">
            <a:spLocks noChangeAspect="1" noChangeArrowheads="1"/>
          </p:cNvSpPr>
          <p:nvPr/>
        </p:nvSpPr>
        <p:spPr bwMode="auto">
          <a:xfrm>
            <a:off x="9066680" y="2997201"/>
            <a:ext cx="402762" cy="308077"/>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1412" dirty="0">
                <a:solidFill>
                  <a:schemeClr val="tx1"/>
                </a:solidFill>
                <a:latin typeface="Times New Roman" charset="0"/>
              </a:rPr>
              <a:t>(</a:t>
            </a:r>
            <a:r>
              <a:rPr lang="it-IT" sz="1412" dirty="0">
                <a:solidFill>
                  <a:schemeClr val="tx1"/>
                </a:solidFill>
                <a:latin typeface="Times New Roman" charset="0"/>
                <a:sym typeface="Symbol" charset="2"/>
              </a:rPr>
              <a:t></a:t>
            </a:r>
            <a:r>
              <a:rPr lang="it-IT" sz="1412" dirty="0">
                <a:solidFill>
                  <a:schemeClr val="tx1"/>
                </a:solidFill>
                <a:latin typeface="Times New Roman" charset="0"/>
              </a:rPr>
              <a:t>)</a:t>
            </a:r>
          </a:p>
        </p:txBody>
      </p:sp>
      <p:sp>
        <p:nvSpPr>
          <p:cNvPr id="37" name="Text Box 34"/>
          <p:cNvSpPr txBox="1">
            <a:spLocks noChangeAspect="1" noChangeArrowheads="1"/>
          </p:cNvSpPr>
          <p:nvPr/>
        </p:nvSpPr>
        <p:spPr bwMode="auto">
          <a:xfrm>
            <a:off x="6290143" y="3382963"/>
            <a:ext cx="749011" cy="362387"/>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1765" dirty="0">
                <a:solidFill>
                  <a:schemeClr val="tx1"/>
                </a:solidFill>
              </a:rPr>
              <a:t>(A, </a:t>
            </a:r>
            <a:r>
              <a:rPr lang="it-IT" sz="1765" dirty="0" err="1">
                <a:solidFill>
                  <a:schemeClr val="tx1"/>
                </a:solidFill>
              </a:rPr>
              <a:t>Z</a:t>
            </a:r>
            <a:r>
              <a:rPr lang="it-IT" sz="1765" dirty="0">
                <a:solidFill>
                  <a:schemeClr val="tx1"/>
                </a:solidFill>
              </a:rPr>
              <a:t>)</a:t>
            </a:r>
          </a:p>
        </p:txBody>
      </p:sp>
      <p:sp>
        <p:nvSpPr>
          <p:cNvPr id="38" name="Text Box 35"/>
          <p:cNvSpPr txBox="1">
            <a:spLocks noChangeAspect="1" noChangeArrowheads="1"/>
          </p:cNvSpPr>
          <p:nvPr/>
        </p:nvSpPr>
        <p:spPr bwMode="auto">
          <a:xfrm>
            <a:off x="7716931" y="3370264"/>
            <a:ext cx="1122511" cy="362387"/>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1765" dirty="0">
                <a:solidFill>
                  <a:schemeClr val="tx1"/>
                </a:solidFill>
              </a:rPr>
              <a:t>(A, Z </a:t>
            </a:r>
            <a:r>
              <a:rPr lang="it-IT" sz="1765" dirty="0">
                <a:solidFill>
                  <a:schemeClr val="tx1"/>
                </a:solidFill>
                <a:sym typeface="Symbol" charset="2"/>
              </a:rPr>
              <a:t> 1)</a:t>
            </a:r>
          </a:p>
        </p:txBody>
      </p:sp>
      <p:sp>
        <p:nvSpPr>
          <p:cNvPr id="39" name="AutoShape 36"/>
          <p:cNvSpPr>
            <a:spLocks noChangeAspect="1" noChangeArrowheads="1"/>
          </p:cNvSpPr>
          <p:nvPr/>
        </p:nvSpPr>
        <p:spPr bwMode="auto">
          <a:xfrm>
            <a:off x="7180729" y="2851150"/>
            <a:ext cx="539284" cy="141288"/>
          </a:xfrm>
          <a:prstGeom prst="rightArrow">
            <a:avLst>
              <a:gd name="adj1" fmla="val 50000"/>
              <a:gd name="adj2" fmla="val 98314"/>
            </a:avLst>
          </a:prstGeom>
          <a:solidFill>
            <a:srgbClr val="CCFFCC"/>
          </a:solidFill>
          <a:ln w="9525">
            <a:solidFill>
              <a:schemeClr val="tx1"/>
            </a:solidFill>
            <a:miter lim="800000"/>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0" name="Text Box 37"/>
          <p:cNvSpPr txBox="1">
            <a:spLocks noChangeArrowheads="1"/>
          </p:cNvSpPr>
          <p:nvPr/>
        </p:nvSpPr>
        <p:spPr bwMode="auto">
          <a:xfrm>
            <a:off x="3951194" y="2649538"/>
            <a:ext cx="1427082" cy="457349"/>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2382" dirty="0">
                <a:solidFill>
                  <a:schemeClr val="tx1"/>
                </a:solidFill>
              </a:rPr>
              <a:t>β decay</a:t>
            </a:r>
          </a:p>
        </p:txBody>
      </p:sp>
      <p:sp>
        <p:nvSpPr>
          <p:cNvPr id="41" name="Oval 38"/>
          <p:cNvSpPr>
            <a:spLocks noChangeAspect="1" noChangeArrowheads="1"/>
          </p:cNvSpPr>
          <p:nvPr/>
        </p:nvSpPr>
        <p:spPr bwMode="auto">
          <a:xfrm>
            <a:off x="6757008" y="4813301"/>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2" name="Oval 39"/>
          <p:cNvSpPr>
            <a:spLocks noChangeAspect="1" noChangeArrowheads="1"/>
          </p:cNvSpPr>
          <p:nvPr/>
        </p:nvSpPr>
        <p:spPr bwMode="auto">
          <a:xfrm>
            <a:off x="6548999" y="4803776"/>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3" name="Oval 40"/>
          <p:cNvSpPr>
            <a:spLocks noChangeAspect="1" noChangeArrowheads="1"/>
          </p:cNvSpPr>
          <p:nvPr/>
        </p:nvSpPr>
        <p:spPr bwMode="auto">
          <a:xfrm>
            <a:off x="6621417" y="4721225"/>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4" name="Oval 41"/>
          <p:cNvSpPr>
            <a:spLocks noChangeAspect="1" noChangeArrowheads="1"/>
          </p:cNvSpPr>
          <p:nvPr/>
        </p:nvSpPr>
        <p:spPr bwMode="auto">
          <a:xfrm>
            <a:off x="6710783" y="4721225"/>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5" name="Oval 42"/>
          <p:cNvSpPr>
            <a:spLocks noChangeAspect="1" noChangeArrowheads="1"/>
          </p:cNvSpPr>
          <p:nvPr/>
        </p:nvSpPr>
        <p:spPr bwMode="auto">
          <a:xfrm>
            <a:off x="6666100" y="4860926"/>
            <a:ext cx="90908"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6" name="Oval 43"/>
          <p:cNvSpPr>
            <a:spLocks noChangeAspect="1" noChangeArrowheads="1"/>
          </p:cNvSpPr>
          <p:nvPr/>
        </p:nvSpPr>
        <p:spPr bwMode="auto">
          <a:xfrm>
            <a:off x="6710783" y="4860926"/>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7" name="Oval 44"/>
          <p:cNvSpPr>
            <a:spLocks noChangeAspect="1" noChangeArrowheads="1"/>
          </p:cNvSpPr>
          <p:nvPr/>
        </p:nvSpPr>
        <p:spPr bwMode="auto">
          <a:xfrm>
            <a:off x="6710783" y="4813301"/>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8" name="Oval 45"/>
          <p:cNvSpPr>
            <a:spLocks noChangeAspect="1" noChangeArrowheads="1"/>
          </p:cNvSpPr>
          <p:nvPr/>
        </p:nvSpPr>
        <p:spPr bwMode="auto">
          <a:xfrm>
            <a:off x="6647611" y="4886325"/>
            <a:ext cx="8936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49" name="Oval 46"/>
          <p:cNvSpPr>
            <a:spLocks noChangeAspect="1" noChangeArrowheads="1"/>
          </p:cNvSpPr>
          <p:nvPr/>
        </p:nvSpPr>
        <p:spPr bwMode="auto">
          <a:xfrm>
            <a:off x="6621417" y="4813301"/>
            <a:ext cx="8936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0" name="Oval 47"/>
          <p:cNvSpPr>
            <a:spLocks noChangeAspect="1" noChangeArrowheads="1"/>
          </p:cNvSpPr>
          <p:nvPr/>
        </p:nvSpPr>
        <p:spPr bwMode="auto">
          <a:xfrm>
            <a:off x="6710783" y="4767263"/>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1" name="Oval 48"/>
          <p:cNvSpPr>
            <a:spLocks noChangeAspect="1" noChangeArrowheads="1"/>
          </p:cNvSpPr>
          <p:nvPr/>
        </p:nvSpPr>
        <p:spPr bwMode="auto">
          <a:xfrm>
            <a:off x="6710783" y="4906963"/>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2" name="Oval 49"/>
          <p:cNvSpPr>
            <a:spLocks noChangeAspect="1" noChangeArrowheads="1"/>
          </p:cNvSpPr>
          <p:nvPr/>
        </p:nvSpPr>
        <p:spPr bwMode="auto">
          <a:xfrm>
            <a:off x="6576733" y="4721225"/>
            <a:ext cx="8936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3" name="Oval 50"/>
          <p:cNvSpPr>
            <a:spLocks noChangeAspect="1" noChangeArrowheads="1"/>
          </p:cNvSpPr>
          <p:nvPr/>
        </p:nvSpPr>
        <p:spPr bwMode="auto">
          <a:xfrm>
            <a:off x="6585978" y="4887913"/>
            <a:ext cx="8936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4" name="Oval 51"/>
          <p:cNvSpPr>
            <a:spLocks noChangeAspect="1" noChangeArrowheads="1"/>
          </p:cNvSpPr>
          <p:nvPr/>
        </p:nvSpPr>
        <p:spPr bwMode="auto">
          <a:xfrm>
            <a:off x="8243888" y="4838700"/>
            <a:ext cx="90908"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5" name="Oval 52"/>
          <p:cNvSpPr>
            <a:spLocks noChangeAspect="1" noChangeArrowheads="1"/>
          </p:cNvSpPr>
          <p:nvPr/>
        </p:nvSpPr>
        <p:spPr bwMode="auto">
          <a:xfrm>
            <a:off x="8035879" y="4829175"/>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6" name="Oval 53"/>
          <p:cNvSpPr>
            <a:spLocks noChangeAspect="1" noChangeArrowheads="1"/>
          </p:cNvSpPr>
          <p:nvPr/>
        </p:nvSpPr>
        <p:spPr bwMode="auto">
          <a:xfrm>
            <a:off x="8108297" y="4746626"/>
            <a:ext cx="90908"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7" name="Oval 54"/>
          <p:cNvSpPr>
            <a:spLocks noChangeAspect="1" noChangeArrowheads="1"/>
          </p:cNvSpPr>
          <p:nvPr/>
        </p:nvSpPr>
        <p:spPr bwMode="auto">
          <a:xfrm>
            <a:off x="8197665" y="4746626"/>
            <a:ext cx="90908"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8" name="Oval 55"/>
          <p:cNvSpPr>
            <a:spLocks noChangeAspect="1" noChangeArrowheads="1"/>
          </p:cNvSpPr>
          <p:nvPr/>
        </p:nvSpPr>
        <p:spPr bwMode="auto">
          <a:xfrm>
            <a:off x="8152980" y="4886325"/>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59" name="Oval 56"/>
          <p:cNvSpPr>
            <a:spLocks noChangeAspect="1" noChangeArrowheads="1"/>
          </p:cNvSpPr>
          <p:nvPr/>
        </p:nvSpPr>
        <p:spPr bwMode="auto">
          <a:xfrm>
            <a:off x="8199205" y="4886325"/>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0" name="Oval 57"/>
          <p:cNvSpPr>
            <a:spLocks noChangeAspect="1" noChangeArrowheads="1"/>
          </p:cNvSpPr>
          <p:nvPr/>
        </p:nvSpPr>
        <p:spPr bwMode="auto">
          <a:xfrm>
            <a:off x="8199205" y="4838700"/>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1" name="Oval 58"/>
          <p:cNvSpPr>
            <a:spLocks noChangeAspect="1" noChangeArrowheads="1"/>
          </p:cNvSpPr>
          <p:nvPr/>
        </p:nvSpPr>
        <p:spPr bwMode="auto">
          <a:xfrm>
            <a:off x="8134490" y="4911725"/>
            <a:ext cx="90907" cy="92075"/>
          </a:xfrm>
          <a:prstGeom prst="ellipse">
            <a:avLst/>
          </a:prstGeom>
          <a:solidFill>
            <a:schemeClr val="accent1"/>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2" name="Oval 59"/>
          <p:cNvSpPr>
            <a:spLocks noChangeAspect="1" noChangeArrowheads="1"/>
          </p:cNvSpPr>
          <p:nvPr/>
        </p:nvSpPr>
        <p:spPr bwMode="auto">
          <a:xfrm>
            <a:off x="8108297" y="4838700"/>
            <a:ext cx="90908"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3" name="Oval 60"/>
          <p:cNvSpPr>
            <a:spLocks noChangeAspect="1" noChangeArrowheads="1"/>
          </p:cNvSpPr>
          <p:nvPr/>
        </p:nvSpPr>
        <p:spPr bwMode="auto">
          <a:xfrm>
            <a:off x="8197665" y="4792663"/>
            <a:ext cx="90908"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4" name="Oval 61"/>
          <p:cNvSpPr>
            <a:spLocks noChangeAspect="1" noChangeArrowheads="1"/>
          </p:cNvSpPr>
          <p:nvPr/>
        </p:nvSpPr>
        <p:spPr bwMode="auto">
          <a:xfrm>
            <a:off x="8199205" y="4932364"/>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5" name="Oval 62"/>
          <p:cNvSpPr>
            <a:spLocks noChangeAspect="1" noChangeArrowheads="1"/>
          </p:cNvSpPr>
          <p:nvPr/>
        </p:nvSpPr>
        <p:spPr bwMode="auto">
          <a:xfrm>
            <a:off x="8063614" y="4746626"/>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6" name="Oval 63"/>
          <p:cNvSpPr>
            <a:spLocks noChangeAspect="1" noChangeArrowheads="1"/>
          </p:cNvSpPr>
          <p:nvPr/>
        </p:nvSpPr>
        <p:spPr bwMode="auto">
          <a:xfrm>
            <a:off x="8072858" y="4913314"/>
            <a:ext cx="90907" cy="92075"/>
          </a:xfrm>
          <a:prstGeom prst="ellipse">
            <a:avLst/>
          </a:prstGeom>
          <a:solidFill>
            <a:srgbClr val="FF0000"/>
          </a:solidFill>
          <a:ln w="9525">
            <a:solidFill>
              <a:schemeClr val="tx1"/>
            </a:solidFill>
            <a:round/>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
        <p:nvSpPr>
          <p:cNvPr id="67" name="Line 64"/>
          <p:cNvSpPr>
            <a:spLocks noChangeAspect="1" noChangeShapeType="1"/>
          </p:cNvSpPr>
          <p:nvPr/>
        </p:nvSpPr>
        <p:spPr bwMode="auto">
          <a:xfrm flipV="1">
            <a:off x="8447275" y="4711700"/>
            <a:ext cx="705691" cy="117475"/>
          </a:xfrm>
          <a:prstGeom prst="line">
            <a:avLst/>
          </a:prstGeom>
          <a:noFill/>
          <a:ln w="19050" cap="flat" cmpd="sng" algn="ctr">
            <a:solidFill>
              <a:srgbClr val="FFFFFF"/>
            </a:solidFill>
            <a:prstDash val="solid"/>
            <a:round/>
            <a:headEnd type="none" w="med" len="me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68" name="Text Box 65"/>
          <p:cNvSpPr txBox="1">
            <a:spLocks noChangeAspect="1" noChangeArrowheads="1"/>
          </p:cNvSpPr>
          <p:nvPr/>
        </p:nvSpPr>
        <p:spPr bwMode="auto">
          <a:xfrm>
            <a:off x="9179159" y="4468813"/>
            <a:ext cx="492530" cy="457349"/>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2382" dirty="0">
                <a:solidFill>
                  <a:schemeClr val="tx1"/>
                </a:solidFill>
              </a:rPr>
              <a:t>e</a:t>
            </a:r>
            <a:r>
              <a:rPr lang="it-IT" sz="2382" baseline="30000" dirty="0">
                <a:solidFill>
                  <a:schemeClr val="tx1"/>
                </a:solidFill>
                <a:sym typeface="Symbol" charset="2"/>
              </a:rPr>
              <a:t></a:t>
            </a:r>
          </a:p>
        </p:txBody>
      </p:sp>
      <p:sp>
        <p:nvSpPr>
          <p:cNvPr id="69" name="Text Box 66"/>
          <p:cNvSpPr txBox="1">
            <a:spLocks noChangeAspect="1" noChangeArrowheads="1"/>
          </p:cNvSpPr>
          <p:nvPr/>
        </p:nvSpPr>
        <p:spPr bwMode="auto">
          <a:xfrm>
            <a:off x="5421126" y="4964113"/>
            <a:ext cx="473294" cy="457349"/>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2382" dirty="0">
                <a:solidFill>
                  <a:schemeClr val="tx1"/>
                </a:solidFill>
                <a:sym typeface="Symbol" charset="2"/>
              </a:rPr>
              <a:t></a:t>
            </a:r>
            <a:r>
              <a:rPr lang="it-IT" sz="2382" baseline="-25000" dirty="0">
                <a:solidFill>
                  <a:schemeClr val="tx1"/>
                </a:solidFill>
                <a:sym typeface="Symbol" charset="2"/>
              </a:rPr>
              <a:t>e</a:t>
            </a:r>
          </a:p>
        </p:txBody>
      </p:sp>
      <p:sp>
        <p:nvSpPr>
          <p:cNvPr id="70" name="Text Box 67"/>
          <p:cNvSpPr txBox="1">
            <a:spLocks noChangeAspect="1" noChangeArrowheads="1"/>
          </p:cNvSpPr>
          <p:nvPr/>
        </p:nvSpPr>
        <p:spPr bwMode="auto">
          <a:xfrm>
            <a:off x="5402637" y="4862514"/>
            <a:ext cx="402762" cy="308077"/>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1412" dirty="0">
                <a:solidFill>
                  <a:schemeClr val="tx1"/>
                </a:solidFill>
                <a:latin typeface="Times New Roman" charset="0"/>
              </a:rPr>
              <a:t>(</a:t>
            </a:r>
            <a:r>
              <a:rPr lang="it-IT" sz="1412" dirty="0">
                <a:solidFill>
                  <a:schemeClr val="tx1"/>
                </a:solidFill>
                <a:latin typeface="Times New Roman" charset="0"/>
                <a:sym typeface="Symbol" charset="2"/>
              </a:rPr>
              <a:t></a:t>
            </a:r>
            <a:r>
              <a:rPr lang="it-IT" sz="1412" dirty="0">
                <a:solidFill>
                  <a:schemeClr val="tx1"/>
                </a:solidFill>
                <a:latin typeface="Times New Roman" charset="0"/>
              </a:rPr>
              <a:t>)</a:t>
            </a:r>
          </a:p>
        </p:txBody>
      </p:sp>
      <p:sp>
        <p:nvSpPr>
          <p:cNvPr id="71" name="Line 68"/>
          <p:cNvSpPr>
            <a:spLocks noChangeAspect="1" noChangeShapeType="1"/>
          </p:cNvSpPr>
          <p:nvPr/>
        </p:nvSpPr>
        <p:spPr bwMode="auto">
          <a:xfrm>
            <a:off x="5538227" y="4875213"/>
            <a:ext cx="901374" cy="0"/>
          </a:xfrm>
          <a:prstGeom prst="line">
            <a:avLst/>
          </a:prstGeom>
          <a:noFill/>
          <a:ln w="28575" cap="flat" cmpd="sng" algn="ctr">
            <a:solidFill>
              <a:srgbClr val="FFFFFF"/>
            </a:solidFill>
            <a:prstDash val="solid"/>
            <a:round/>
            <a:headEnd type="none" w="med" len="me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73" name="Text Box 70"/>
          <p:cNvSpPr txBox="1">
            <a:spLocks noChangeArrowheads="1"/>
          </p:cNvSpPr>
          <p:nvPr/>
        </p:nvSpPr>
        <p:spPr bwMode="auto">
          <a:xfrm>
            <a:off x="2292447" y="4495800"/>
            <a:ext cx="2755971" cy="1000575"/>
          </a:xfrm>
          <a:prstGeom prst="rect">
            <a:avLst/>
          </a:prstGeom>
          <a:noFill/>
          <a:ln w="9525">
            <a:noFill/>
            <a:miter lim="800000"/>
            <a:headEnd/>
            <a:tailEnd/>
          </a:ln>
          <a:effectLst/>
        </p:spPr>
        <p:txBody>
          <a:bodyPr wrap="none" lIns="89896" tIns="44948" rIns="89896" bIns="44948">
            <a:prstTxWarp prst="textNoShape">
              <a:avLst/>
            </a:prstTxWarp>
            <a:spAutoFit/>
          </a:bodyPr>
          <a:lstStyle/>
          <a:p>
            <a:pPr algn="ctr"/>
            <a:r>
              <a:rPr lang="it-IT" sz="1765" dirty="0">
                <a:solidFill>
                  <a:schemeClr val="tx1"/>
                </a:solidFill>
              </a:rPr>
              <a:t>Neutrino </a:t>
            </a:r>
            <a:r>
              <a:rPr lang="it-IT" sz="1765" dirty="0" err="1">
                <a:solidFill>
                  <a:schemeClr val="tx1"/>
                </a:solidFill>
              </a:rPr>
              <a:t>Capture</a:t>
            </a:r>
            <a:r>
              <a:rPr lang="it-IT" sz="1765" dirty="0">
                <a:solidFill>
                  <a:schemeClr val="tx1"/>
                </a:solidFill>
              </a:rPr>
              <a:t> on a</a:t>
            </a:r>
          </a:p>
          <a:p>
            <a:pPr algn="ctr"/>
            <a:r>
              <a:rPr lang="it-IT" sz="1765" dirty="0">
                <a:solidFill>
                  <a:schemeClr val="tx1"/>
                </a:solidFill>
              </a:rPr>
              <a:t>Beta </a:t>
            </a:r>
            <a:r>
              <a:rPr lang="it-IT" sz="1765" dirty="0" err="1">
                <a:solidFill>
                  <a:schemeClr val="tx1"/>
                </a:solidFill>
              </a:rPr>
              <a:t>Decaying</a:t>
            </a:r>
            <a:r>
              <a:rPr lang="it-IT" sz="1765" dirty="0">
                <a:solidFill>
                  <a:schemeClr val="tx1"/>
                </a:solidFill>
              </a:rPr>
              <a:t> </a:t>
            </a:r>
            <a:r>
              <a:rPr lang="it-IT" sz="1765" dirty="0" err="1">
                <a:solidFill>
                  <a:schemeClr val="tx1"/>
                </a:solidFill>
              </a:rPr>
              <a:t>Nucleus</a:t>
            </a:r>
            <a:endParaRPr lang="it-IT" sz="1765" dirty="0">
              <a:solidFill>
                <a:schemeClr val="tx1"/>
              </a:solidFill>
            </a:endParaRPr>
          </a:p>
          <a:p>
            <a:pPr algn="ctr"/>
            <a:r>
              <a:rPr lang="it-IT" sz="1765" dirty="0">
                <a:solidFill>
                  <a:schemeClr val="tx1"/>
                </a:solidFill>
              </a:rPr>
              <a:t>(NCB</a:t>
            </a:r>
            <a:r>
              <a:rPr lang="it-IT" sz="2382" dirty="0">
                <a:solidFill>
                  <a:schemeClr val="tx1"/>
                </a:solidFill>
              </a:rPr>
              <a:t>)</a:t>
            </a:r>
          </a:p>
        </p:txBody>
      </p:sp>
      <p:sp>
        <p:nvSpPr>
          <p:cNvPr id="74" name="Text Box 71"/>
          <p:cNvSpPr txBox="1">
            <a:spLocks noChangeAspect="1" noChangeArrowheads="1"/>
          </p:cNvSpPr>
          <p:nvPr/>
        </p:nvSpPr>
        <p:spPr bwMode="auto">
          <a:xfrm>
            <a:off x="6311715" y="5119688"/>
            <a:ext cx="749011" cy="362387"/>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1765" dirty="0">
                <a:solidFill>
                  <a:schemeClr val="tx1"/>
                </a:solidFill>
              </a:rPr>
              <a:t>(A, </a:t>
            </a:r>
            <a:r>
              <a:rPr lang="it-IT" sz="1765" dirty="0" err="1">
                <a:solidFill>
                  <a:schemeClr val="tx1"/>
                </a:solidFill>
              </a:rPr>
              <a:t>Z</a:t>
            </a:r>
            <a:r>
              <a:rPr lang="it-IT" sz="1765" dirty="0">
                <a:solidFill>
                  <a:schemeClr val="tx1"/>
                </a:solidFill>
              </a:rPr>
              <a:t>)</a:t>
            </a:r>
          </a:p>
        </p:txBody>
      </p:sp>
      <p:sp>
        <p:nvSpPr>
          <p:cNvPr id="75" name="Text Box 72"/>
          <p:cNvSpPr txBox="1">
            <a:spLocks noChangeAspect="1" noChangeArrowheads="1"/>
          </p:cNvSpPr>
          <p:nvPr/>
        </p:nvSpPr>
        <p:spPr bwMode="auto">
          <a:xfrm>
            <a:off x="7738503" y="5337175"/>
            <a:ext cx="1122511" cy="362387"/>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1765" dirty="0">
                <a:solidFill>
                  <a:schemeClr val="tx1"/>
                </a:solidFill>
              </a:rPr>
              <a:t>(A, Z </a:t>
            </a:r>
            <a:r>
              <a:rPr lang="it-IT" sz="1765" dirty="0">
                <a:solidFill>
                  <a:schemeClr val="tx1"/>
                </a:solidFill>
                <a:sym typeface="Symbol" charset="2"/>
              </a:rPr>
              <a:t> 1)</a:t>
            </a:r>
          </a:p>
        </p:txBody>
      </p:sp>
      <p:sp>
        <p:nvSpPr>
          <p:cNvPr id="76" name="Text Box 73"/>
          <p:cNvSpPr txBox="1">
            <a:spLocks noChangeArrowheads="1"/>
          </p:cNvSpPr>
          <p:nvPr/>
        </p:nvSpPr>
        <p:spPr bwMode="auto">
          <a:xfrm>
            <a:off x="4673834" y="5845175"/>
            <a:ext cx="5708702" cy="457349"/>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2382" dirty="0" err="1">
                <a:solidFill>
                  <a:schemeClr val="tx1"/>
                </a:solidFill>
              </a:rPr>
              <a:t>This</a:t>
            </a:r>
            <a:r>
              <a:rPr lang="it-IT" sz="2382" dirty="0">
                <a:solidFill>
                  <a:schemeClr val="tx1"/>
                </a:solidFill>
              </a:rPr>
              <a:t> </a:t>
            </a:r>
            <a:r>
              <a:rPr lang="it-IT" sz="2382" dirty="0" err="1">
                <a:solidFill>
                  <a:schemeClr val="tx1"/>
                </a:solidFill>
              </a:rPr>
              <a:t>process</a:t>
            </a:r>
            <a:r>
              <a:rPr lang="it-IT" sz="2382" dirty="0">
                <a:solidFill>
                  <a:schemeClr val="tx1"/>
                </a:solidFill>
              </a:rPr>
              <a:t> </a:t>
            </a:r>
            <a:r>
              <a:rPr lang="it-IT" sz="2382" dirty="0" err="1">
                <a:solidFill>
                  <a:schemeClr val="tx1"/>
                </a:solidFill>
              </a:rPr>
              <a:t>has</a:t>
            </a:r>
            <a:r>
              <a:rPr lang="it-IT" sz="2382" dirty="0">
                <a:solidFill>
                  <a:schemeClr val="tx1"/>
                </a:solidFill>
              </a:rPr>
              <a:t> no </a:t>
            </a:r>
            <a:r>
              <a:rPr lang="it-IT" sz="2382" dirty="0" err="1">
                <a:solidFill>
                  <a:schemeClr val="tx1"/>
                </a:solidFill>
              </a:rPr>
              <a:t>energy</a:t>
            </a:r>
            <a:r>
              <a:rPr lang="it-IT" sz="2382" dirty="0">
                <a:solidFill>
                  <a:schemeClr val="tx1"/>
                </a:solidFill>
              </a:rPr>
              <a:t> </a:t>
            </a:r>
            <a:r>
              <a:rPr lang="it-IT" sz="2382" dirty="0" err="1">
                <a:solidFill>
                  <a:schemeClr val="tx1"/>
                </a:solidFill>
              </a:rPr>
              <a:t>threshold</a:t>
            </a:r>
            <a:r>
              <a:rPr lang="it-IT" sz="2382" dirty="0">
                <a:solidFill>
                  <a:schemeClr val="tx1"/>
                </a:solidFill>
              </a:rPr>
              <a:t> !</a:t>
            </a:r>
          </a:p>
        </p:txBody>
      </p:sp>
      <p:sp>
        <p:nvSpPr>
          <p:cNvPr id="77" name="Line 74"/>
          <p:cNvSpPr>
            <a:spLocks noChangeShapeType="1"/>
          </p:cNvSpPr>
          <p:nvPr/>
        </p:nvSpPr>
        <p:spPr bwMode="auto">
          <a:xfrm flipV="1">
            <a:off x="942975" y="4160399"/>
            <a:ext cx="9894866" cy="57543"/>
          </a:xfrm>
          <a:prstGeom prst="line">
            <a:avLst/>
          </a:prstGeom>
          <a:noFill/>
          <a:ln w="25400">
            <a:solidFill>
              <a:srgbClr val="FFFFFF"/>
            </a:solidFill>
            <a:round/>
            <a:headEnd/>
            <a:tailEnd/>
          </a:ln>
          <a:effectLst/>
        </p:spPr>
        <p:txBody>
          <a:bodyPr lIns="89896" tIns="44948" rIns="89896" bIns="44948">
            <a:prstTxWarp prst="textNoShape">
              <a:avLst/>
            </a:prstTxWarp>
          </a:bodyPr>
          <a:lstStyle/>
          <a:p>
            <a:endParaRPr lang="it-IT" sz="1588">
              <a:solidFill>
                <a:schemeClr val="tx1"/>
              </a:solidFill>
            </a:endParaRPr>
          </a:p>
        </p:txBody>
      </p:sp>
      <p:sp>
        <p:nvSpPr>
          <p:cNvPr id="78" name="Rectangle 77"/>
          <p:cNvSpPr/>
          <p:nvPr/>
        </p:nvSpPr>
        <p:spPr>
          <a:xfrm>
            <a:off x="5648397" y="1472500"/>
            <a:ext cx="5189444" cy="851367"/>
          </a:xfrm>
          <a:prstGeom prst="rect">
            <a:avLst/>
          </a:prstGeom>
        </p:spPr>
        <p:txBody>
          <a:bodyPr wrap="square" lIns="89896" tIns="44948" rIns="89896" bIns="44948">
            <a:spAutoFit/>
          </a:bodyPr>
          <a:lstStyle/>
          <a:p>
            <a:pPr>
              <a:spcBef>
                <a:spcPct val="50000"/>
              </a:spcBef>
            </a:pPr>
            <a:r>
              <a:rPr lang="it-IT" sz="1412" dirty="0">
                <a:solidFill>
                  <a:schemeClr val="tx1"/>
                </a:solidFill>
              </a:rPr>
              <a:t>W. </a:t>
            </a:r>
            <a:r>
              <a:rPr lang="it-IT" sz="1412" dirty="0" err="1">
                <a:solidFill>
                  <a:schemeClr val="tx1"/>
                </a:solidFill>
              </a:rPr>
              <a:t>Weinberg</a:t>
            </a:r>
            <a:r>
              <a:rPr lang="it-IT" sz="1412" dirty="0">
                <a:solidFill>
                  <a:schemeClr val="tx1"/>
                </a:solidFill>
              </a:rPr>
              <a:t>, </a:t>
            </a:r>
            <a:r>
              <a:rPr lang="it-IT" sz="1412" dirty="0" err="1">
                <a:solidFill>
                  <a:schemeClr val="tx1"/>
                </a:solidFill>
              </a:rPr>
              <a:t>Phys</a:t>
            </a:r>
            <a:r>
              <a:rPr lang="it-IT" sz="1412" dirty="0">
                <a:solidFill>
                  <a:schemeClr val="tx1"/>
                </a:solidFill>
              </a:rPr>
              <a:t>. Rev. 128 1962 </a:t>
            </a:r>
          </a:p>
          <a:p>
            <a:pPr>
              <a:spcBef>
                <a:spcPct val="50000"/>
              </a:spcBef>
            </a:pPr>
            <a:r>
              <a:rPr lang="it-IT" sz="1412" dirty="0" err="1">
                <a:solidFill>
                  <a:schemeClr val="tx1"/>
                </a:solidFill>
              </a:rPr>
              <a:t>A.G.Cocco</a:t>
            </a:r>
            <a:r>
              <a:rPr lang="it-IT" sz="1412" dirty="0">
                <a:solidFill>
                  <a:schemeClr val="tx1"/>
                </a:solidFill>
              </a:rPr>
              <a:t>, </a:t>
            </a:r>
            <a:r>
              <a:rPr lang="it-IT" sz="1412" dirty="0" err="1">
                <a:solidFill>
                  <a:schemeClr val="tx1"/>
                </a:solidFill>
              </a:rPr>
              <a:t>G.Mangano</a:t>
            </a:r>
            <a:r>
              <a:rPr lang="it-IT" sz="1412" dirty="0">
                <a:solidFill>
                  <a:schemeClr val="tx1"/>
                </a:solidFill>
              </a:rPr>
              <a:t> and </a:t>
            </a:r>
            <a:r>
              <a:rPr lang="it-IT" sz="1412" dirty="0" err="1">
                <a:solidFill>
                  <a:schemeClr val="tx1"/>
                </a:solidFill>
              </a:rPr>
              <a:t>M.Messina</a:t>
            </a:r>
            <a:r>
              <a:rPr lang="it-IT" sz="1412" dirty="0">
                <a:solidFill>
                  <a:schemeClr val="tx1"/>
                </a:solidFill>
              </a:rPr>
              <a:t>   JCAP 06(2007) 015</a:t>
            </a:r>
          </a:p>
        </p:txBody>
      </p:sp>
      <p:sp>
        <p:nvSpPr>
          <p:cNvPr id="80" name="Title 1"/>
          <p:cNvSpPr>
            <a:spLocks noGrp="1"/>
          </p:cNvSpPr>
          <p:nvPr>
            <p:ph type="title"/>
          </p:nvPr>
        </p:nvSpPr>
        <p:spPr>
          <a:xfrm>
            <a:off x="1900643" y="-88900"/>
            <a:ext cx="7987553" cy="1066800"/>
          </a:xfrm>
        </p:spPr>
        <p:txBody>
          <a:bodyPr>
            <a:normAutofit/>
          </a:bodyPr>
          <a:lstStyle/>
          <a:p>
            <a:pPr algn="ctr"/>
            <a:r>
              <a:rPr lang="it-IT" sz="4000" dirty="0" err="1">
                <a:solidFill>
                  <a:schemeClr val="tx1"/>
                </a:solidFill>
                <a:latin typeface="Arial" charset="0"/>
                <a:ea typeface="Arial" charset="0"/>
                <a:cs typeface="Arial" charset="0"/>
              </a:rPr>
              <a:t>Detection</a:t>
            </a:r>
            <a:r>
              <a:rPr lang="it-IT" sz="4000" dirty="0">
                <a:solidFill>
                  <a:schemeClr val="tx1"/>
                </a:solidFill>
                <a:latin typeface="Arial" charset="0"/>
                <a:ea typeface="Arial" charset="0"/>
                <a:cs typeface="Arial" charset="0"/>
              </a:rPr>
              <a:t> </a:t>
            </a:r>
            <a:r>
              <a:rPr lang="it-IT" sz="4000" dirty="0" err="1">
                <a:solidFill>
                  <a:schemeClr val="tx1"/>
                </a:solidFill>
                <a:latin typeface="Arial" charset="0"/>
                <a:ea typeface="Arial" charset="0"/>
                <a:cs typeface="Arial" charset="0"/>
              </a:rPr>
              <a:t>principle</a:t>
            </a:r>
            <a:endParaRPr lang="it-IT" sz="4000" dirty="0">
              <a:solidFill>
                <a:schemeClr val="tx1"/>
              </a:solidFill>
              <a:latin typeface="Arial" charset="0"/>
              <a:ea typeface="Arial" charset="0"/>
              <a:cs typeface="Arial" charset="0"/>
            </a:endParaRPr>
          </a:p>
        </p:txBody>
      </p:sp>
      <p:sp>
        <p:nvSpPr>
          <p:cNvPr id="79" name="AutoShape 36"/>
          <p:cNvSpPr>
            <a:spLocks noChangeAspect="1" noChangeArrowheads="1"/>
          </p:cNvSpPr>
          <p:nvPr/>
        </p:nvSpPr>
        <p:spPr bwMode="auto">
          <a:xfrm>
            <a:off x="7188124" y="4868718"/>
            <a:ext cx="539284" cy="141288"/>
          </a:xfrm>
          <a:prstGeom prst="rightArrow">
            <a:avLst>
              <a:gd name="adj1" fmla="val 50000"/>
              <a:gd name="adj2" fmla="val 98314"/>
            </a:avLst>
          </a:prstGeom>
          <a:solidFill>
            <a:srgbClr val="CCFFCC"/>
          </a:solidFill>
          <a:ln w="9525">
            <a:solidFill>
              <a:schemeClr val="tx1"/>
            </a:solidFill>
            <a:miter lim="800000"/>
            <a:headEnd/>
            <a:tailEnd/>
          </a:ln>
          <a:effectLst/>
        </p:spPr>
        <p:txBody>
          <a:bodyPr wrap="none" lIns="89896" tIns="44948" rIns="89896" bIns="44948" anchor="ctr">
            <a:prstTxWarp prst="textNoShape">
              <a:avLst/>
            </a:prstTxWarp>
          </a:bodyPr>
          <a:lstStyle/>
          <a:p>
            <a:endParaRPr lang="it-IT" sz="1588">
              <a:solidFill>
                <a:schemeClr val="tx1"/>
              </a:solidFill>
            </a:endParaRPr>
          </a:p>
        </p:txBody>
      </p:sp>
    </p:spTree>
    <p:extLst>
      <p:ext uri="{BB962C8B-B14F-4D97-AF65-F5344CB8AC3E}">
        <p14:creationId xmlns:p14="http://schemas.microsoft.com/office/powerpoint/2010/main" val="21301086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658471" y="69002"/>
            <a:ext cx="8875059" cy="839741"/>
          </a:xfrm>
          <a:noFill/>
        </p:spPr>
        <p:txBody>
          <a:bodyPr>
            <a:normAutofit/>
          </a:bodyPr>
          <a:lstStyle/>
          <a:p>
            <a:pPr algn="ctr" eaLnBrk="1" hangingPunct="1"/>
            <a:r>
              <a:rPr lang="en-GB" sz="4000" dirty="0">
                <a:latin typeface="Arial" pitchFamily="-108" charset="0"/>
              </a:rPr>
              <a:t>NCB signature</a:t>
            </a:r>
            <a:endParaRPr lang="en-GB" sz="4000" dirty="0">
              <a:solidFill>
                <a:schemeClr val="tx1"/>
              </a:solidFill>
              <a:latin typeface="Arial" pitchFamily="-108" charset="0"/>
              <a:sym typeface="Symbol" pitchFamily="-108" charset="2"/>
            </a:endParaRPr>
          </a:p>
        </p:txBody>
      </p:sp>
      <p:sp>
        <p:nvSpPr>
          <p:cNvPr id="30723" name="Text Box 32"/>
          <p:cNvSpPr txBox="1">
            <a:spLocks noChangeArrowheads="1"/>
          </p:cNvSpPr>
          <p:nvPr/>
        </p:nvSpPr>
        <p:spPr bwMode="auto">
          <a:xfrm>
            <a:off x="1732430" y="988360"/>
            <a:ext cx="8653182" cy="707886"/>
          </a:xfrm>
          <a:prstGeom prst="rect">
            <a:avLst/>
          </a:prstGeom>
          <a:noFill/>
          <a:ln w="9525">
            <a:noFill/>
            <a:miter lim="800000"/>
            <a:headEnd/>
            <a:tailEnd/>
          </a:ln>
        </p:spPr>
        <p:txBody>
          <a:bodyPr>
            <a:prstTxWarp prst="textNoShape">
              <a:avLst/>
            </a:prstTxWarp>
            <a:spAutoFit/>
          </a:bodyPr>
          <a:lstStyle/>
          <a:p>
            <a:pPr algn="just"/>
            <a:r>
              <a:rPr lang="en-GB" sz="2000" dirty="0">
                <a:solidFill>
                  <a:schemeClr val="tx1"/>
                </a:solidFill>
                <a:latin typeface="Times New Roman"/>
                <a:cs typeface="Times New Roman"/>
              </a:rPr>
              <a:t>Neutrino masses of the order of 1 </a:t>
            </a:r>
            <a:r>
              <a:rPr lang="en-GB" sz="2000" dirty="0" err="1">
                <a:solidFill>
                  <a:schemeClr val="tx1"/>
                </a:solidFill>
                <a:latin typeface="Times New Roman"/>
                <a:cs typeface="Times New Roman"/>
              </a:rPr>
              <a:t>eV</a:t>
            </a:r>
            <a:r>
              <a:rPr lang="en-GB" sz="2000" dirty="0">
                <a:solidFill>
                  <a:schemeClr val="tx1"/>
                </a:solidFill>
                <a:latin typeface="Times New Roman"/>
                <a:cs typeface="Times New Roman"/>
              </a:rPr>
              <a:t> are compatible with the present picture of our Universe.</a:t>
            </a:r>
          </a:p>
        </p:txBody>
      </p:sp>
      <p:sp>
        <p:nvSpPr>
          <p:cNvPr id="30724" name="Text Box 34"/>
          <p:cNvSpPr txBox="1">
            <a:spLocks noChangeArrowheads="1"/>
          </p:cNvSpPr>
          <p:nvPr/>
        </p:nvSpPr>
        <p:spPr bwMode="auto">
          <a:xfrm>
            <a:off x="1658471" y="5612115"/>
            <a:ext cx="9800100" cy="707886"/>
          </a:xfrm>
          <a:prstGeom prst="rect">
            <a:avLst/>
          </a:prstGeom>
          <a:noFill/>
          <a:ln w="9525">
            <a:solidFill>
              <a:srgbClr val="CC0000"/>
            </a:solidFill>
            <a:miter lim="800000"/>
            <a:headEnd/>
            <a:tailEnd/>
          </a:ln>
        </p:spPr>
        <p:txBody>
          <a:bodyPr wrap="square">
            <a:prstTxWarp prst="textNoShape">
              <a:avLst/>
            </a:prstTxWarp>
            <a:spAutoFit/>
          </a:bodyPr>
          <a:lstStyle/>
          <a:p>
            <a:r>
              <a:rPr lang="en-GB" sz="2000" dirty="0">
                <a:solidFill>
                  <a:schemeClr val="tx1"/>
                </a:solidFill>
                <a:latin typeface="Times New Roman"/>
                <a:cs typeface="Times New Roman"/>
              </a:rPr>
              <a:t>The events induced by Neutrino Capture have a unique signature: there is a gap of 2m</a:t>
            </a:r>
            <a:r>
              <a:rPr lang="en-GB" sz="2000" baseline="-25000" dirty="0">
                <a:solidFill>
                  <a:schemeClr val="tx1"/>
                </a:solidFill>
                <a:latin typeface="Times New Roman"/>
                <a:cs typeface="Times New Roman"/>
                <a:sym typeface="Symbol" pitchFamily="-108" charset="2"/>
              </a:rPr>
              <a:t></a:t>
            </a:r>
            <a:r>
              <a:rPr lang="en-GB" sz="2000" dirty="0">
                <a:solidFill>
                  <a:schemeClr val="tx1"/>
                </a:solidFill>
                <a:latin typeface="Times New Roman"/>
                <a:cs typeface="Times New Roman"/>
              </a:rPr>
              <a:t> between </a:t>
            </a:r>
            <a:r>
              <a:rPr lang="en-GB" sz="2000" dirty="0">
                <a:solidFill>
                  <a:schemeClr val="tx1"/>
                </a:solidFill>
                <a:latin typeface="Times New Roman"/>
                <a:cs typeface="Times New Roman"/>
                <a:sym typeface="Symbol" pitchFamily="-108" charset="2"/>
              </a:rPr>
              <a:t>the NCB electron energy</a:t>
            </a:r>
            <a:r>
              <a:rPr lang="en-GB" sz="2000" dirty="0">
                <a:solidFill>
                  <a:schemeClr val="tx1"/>
                </a:solidFill>
                <a:latin typeface="Times New Roman"/>
                <a:cs typeface="Times New Roman"/>
              </a:rPr>
              <a:t> and </a:t>
            </a:r>
            <a:r>
              <a:rPr lang="en-GB" sz="2000" dirty="0">
                <a:solidFill>
                  <a:schemeClr val="tx1"/>
                </a:solidFill>
                <a:latin typeface="Times New Roman"/>
                <a:cs typeface="Times New Roman"/>
                <a:sym typeface="Symbol" pitchFamily="-108" charset="2"/>
              </a:rPr>
              <a:t>the energy of beta decay electrons at the endpoint.</a:t>
            </a:r>
          </a:p>
        </p:txBody>
      </p:sp>
      <p:sp>
        <p:nvSpPr>
          <p:cNvPr id="30725" name="Text Box 18"/>
          <p:cNvSpPr txBox="1">
            <a:spLocks noChangeArrowheads="1"/>
          </p:cNvSpPr>
          <p:nvPr/>
        </p:nvSpPr>
        <p:spPr bwMode="auto">
          <a:xfrm>
            <a:off x="8018930" y="1786499"/>
            <a:ext cx="615874" cy="336695"/>
          </a:xfrm>
          <a:prstGeom prst="rect">
            <a:avLst/>
          </a:prstGeom>
          <a:noFill/>
          <a:ln w="9525">
            <a:noFill/>
            <a:miter lim="800000"/>
            <a:headEnd/>
            <a:tailEnd/>
          </a:ln>
        </p:spPr>
        <p:txBody>
          <a:bodyPr wrap="none">
            <a:prstTxWarp prst="textNoShape">
              <a:avLst/>
            </a:prstTxWarp>
            <a:spAutoFit/>
          </a:bodyPr>
          <a:lstStyle/>
          <a:p>
            <a:r>
              <a:rPr lang="it-IT" sz="1588">
                <a:solidFill>
                  <a:schemeClr val="tx1"/>
                </a:solidFill>
                <a:latin typeface="Arial" pitchFamily="-108" charset="0"/>
              </a:rPr>
              <a:t>NCB</a:t>
            </a:r>
          </a:p>
        </p:txBody>
      </p:sp>
      <p:sp>
        <p:nvSpPr>
          <p:cNvPr id="30726" name="Text Box 5"/>
          <p:cNvSpPr txBox="1">
            <a:spLocks noChangeArrowheads="1"/>
          </p:cNvSpPr>
          <p:nvPr/>
        </p:nvSpPr>
        <p:spPr bwMode="auto">
          <a:xfrm>
            <a:off x="3285565" y="2319618"/>
            <a:ext cx="1207382" cy="336695"/>
          </a:xfrm>
          <a:prstGeom prst="rect">
            <a:avLst/>
          </a:prstGeom>
          <a:noFill/>
          <a:ln w="9525">
            <a:noFill/>
            <a:miter lim="800000"/>
            <a:headEnd/>
            <a:tailEnd/>
          </a:ln>
        </p:spPr>
        <p:txBody>
          <a:bodyPr wrap="none">
            <a:prstTxWarp prst="textNoShape">
              <a:avLst/>
            </a:prstTxWarp>
            <a:spAutoFit/>
          </a:bodyPr>
          <a:lstStyle/>
          <a:p>
            <a:r>
              <a:rPr lang="en-GB" sz="1588">
                <a:solidFill>
                  <a:schemeClr val="tx1"/>
                </a:solidFill>
                <a:latin typeface="Arial" pitchFamily="-108" charset="0"/>
              </a:rPr>
              <a:t>Beta decay</a:t>
            </a:r>
          </a:p>
        </p:txBody>
      </p:sp>
      <p:sp>
        <p:nvSpPr>
          <p:cNvPr id="30727" name="Text Box 12"/>
          <p:cNvSpPr txBox="1">
            <a:spLocks noChangeArrowheads="1"/>
          </p:cNvSpPr>
          <p:nvPr/>
        </p:nvSpPr>
        <p:spPr bwMode="auto">
          <a:xfrm>
            <a:off x="5874124" y="4034539"/>
            <a:ext cx="432968" cy="540404"/>
          </a:xfrm>
          <a:prstGeom prst="rect">
            <a:avLst/>
          </a:prstGeom>
          <a:noFill/>
          <a:ln w="9525">
            <a:noFill/>
            <a:miter lim="800000"/>
            <a:headEnd/>
            <a:tailEnd/>
          </a:ln>
        </p:spPr>
        <p:txBody>
          <a:bodyPr>
            <a:prstTxWarp prst="textNoShape">
              <a:avLst/>
            </a:prstTxWarp>
            <a:spAutoFit/>
          </a:bodyPr>
          <a:lstStyle/>
          <a:p>
            <a:r>
              <a:rPr lang="en-GB" sz="1747">
                <a:solidFill>
                  <a:schemeClr val="tx1"/>
                </a:solidFill>
              </a:rPr>
              <a:t>Q</a:t>
            </a:r>
            <a:r>
              <a:rPr lang="en-GB" sz="1747" baseline="-25000">
                <a:solidFill>
                  <a:schemeClr val="tx1"/>
                </a:solidFill>
                <a:sym typeface="Symbol" pitchFamily="-108" charset="2"/>
              </a:rPr>
              <a:t></a:t>
            </a:r>
          </a:p>
        </p:txBody>
      </p:sp>
      <p:sp>
        <p:nvSpPr>
          <p:cNvPr id="30728" name="Text Box 16"/>
          <p:cNvSpPr txBox="1">
            <a:spLocks noChangeArrowheads="1"/>
          </p:cNvSpPr>
          <p:nvPr/>
        </p:nvSpPr>
        <p:spPr bwMode="auto">
          <a:xfrm>
            <a:off x="5364116" y="4612341"/>
            <a:ext cx="657925" cy="391004"/>
          </a:xfrm>
          <a:prstGeom prst="rect">
            <a:avLst/>
          </a:prstGeom>
          <a:noFill/>
          <a:ln w="9525">
            <a:noFill/>
            <a:miter lim="800000"/>
            <a:headEnd/>
            <a:tailEnd/>
          </a:ln>
        </p:spPr>
        <p:txBody>
          <a:bodyPr>
            <a:prstTxWarp prst="textNoShape">
              <a:avLst/>
            </a:prstTxWarp>
            <a:spAutoFit/>
          </a:bodyPr>
          <a:lstStyle/>
          <a:p>
            <a:r>
              <a:rPr lang="en-GB" sz="1941">
                <a:solidFill>
                  <a:schemeClr val="tx1"/>
                </a:solidFill>
              </a:rPr>
              <a:t>m</a:t>
            </a:r>
            <a:r>
              <a:rPr lang="en-GB" sz="1941" baseline="-25000">
                <a:solidFill>
                  <a:schemeClr val="tx1"/>
                </a:solidFill>
                <a:sym typeface="Symbol" pitchFamily="-108" charset="2"/>
              </a:rPr>
              <a:t></a:t>
            </a:r>
          </a:p>
        </p:txBody>
      </p:sp>
      <p:sp>
        <p:nvSpPr>
          <p:cNvPr id="129031" name="Line 7"/>
          <p:cNvSpPr>
            <a:spLocks noChangeAspect="1" noChangeShapeType="1"/>
          </p:cNvSpPr>
          <p:nvPr/>
        </p:nvSpPr>
        <p:spPr bwMode="auto">
          <a:xfrm>
            <a:off x="2989729" y="4538382"/>
            <a:ext cx="5842747" cy="0"/>
          </a:xfrm>
          <a:prstGeom prst="line">
            <a:avLst/>
          </a:prstGeom>
          <a:noFill/>
          <a:ln w="38100">
            <a:solidFill>
              <a:schemeClr val="bg1"/>
            </a:solidFill>
            <a:round/>
            <a:headEnd/>
            <a:tailEnd type="triangle" w="med" len="med"/>
          </a:ln>
          <a:effectLst/>
        </p:spPr>
        <p:txBody>
          <a:bodyPr>
            <a:prstTxWarp prst="textNoShape">
              <a:avLst/>
            </a:prstTxWarp>
          </a:bodyPr>
          <a:lstStyle/>
          <a:p>
            <a:pPr>
              <a:defRPr/>
            </a:pPr>
            <a:endParaRPr lang="en-US" sz="1588">
              <a:solidFill>
                <a:schemeClr val="tx1"/>
              </a:solidFill>
              <a:effectLst>
                <a:outerShdw blurRad="38100" dist="38100" dir="2700000" algn="tl">
                  <a:schemeClr val="bg1">
                    <a:alpha val="43000"/>
                  </a:schemeClr>
                </a:outerShdw>
              </a:effectLst>
            </a:endParaRPr>
          </a:p>
        </p:txBody>
      </p:sp>
      <p:sp>
        <p:nvSpPr>
          <p:cNvPr id="129032" name="Line 8"/>
          <p:cNvSpPr>
            <a:spLocks noChangeAspect="1" noChangeShapeType="1"/>
          </p:cNvSpPr>
          <p:nvPr/>
        </p:nvSpPr>
        <p:spPr bwMode="auto">
          <a:xfrm flipV="1">
            <a:off x="2989729" y="1949823"/>
            <a:ext cx="0" cy="2588559"/>
          </a:xfrm>
          <a:prstGeom prst="line">
            <a:avLst/>
          </a:prstGeom>
          <a:noFill/>
          <a:ln w="38100">
            <a:solidFill>
              <a:schemeClr val="bg1"/>
            </a:solidFill>
            <a:round/>
            <a:headEnd/>
            <a:tailEnd type="triangle" w="med" len="med"/>
          </a:ln>
          <a:effectLst/>
        </p:spPr>
        <p:txBody>
          <a:bodyPr>
            <a:prstTxWarp prst="textNoShape">
              <a:avLst/>
            </a:prstTxWarp>
          </a:bodyPr>
          <a:lstStyle/>
          <a:p>
            <a:pPr>
              <a:defRPr/>
            </a:pPr>
            <a:endParaRPr lang="en-US" sz="1588">
              <a:solidFill>
                <a:schemeClr val="tx1"/>
              </a:solidFill>
              <a:effectLst>
                <a:outerShdw blurRad="38100" dist="38100" dir="2700000" algn="tl">
                  <a:schemeClr val="bg1">
                    <a:alpha val="43000"/>
                  </a:schemeClr>
                </a:outerShdw>
              </a:effectLst>
            </a:endParaRPr>
          </a:p>
        </p:txBody>
      </p:sp>
      <p:sp>
        <p:nvSpPr>
          <p:cNvPr id="129033" name="Line 9"/>
          <p:cNvSpPr>
            <a:spLocks noChangeAspect="1" noChangeShapeType="1"/>
          </p:cNvSpPr>
          <p:nvPr/>
        </p:nvSpPr>
        <p:spPr bwMode="auto">
          <a:xfrm>
            <a:off x="4320988" y="3348878"/>
            <a:ext cx="1701053" cy="1134035"/>
          </a:xfrm>
          <a:prstGeom prst="line">
            <a:avLst/>
          </a:prstGeom>
          <a:noFill/>
          <a:ln w="38100">
            <a:solidFill>
              <a:schemeClr val="bg1"/>
            </a:solidFill>
            <a:prstDash val="dash"/>
            <a:round/>
            <a:headEnd/>
            <a:tailEnd/>
          </a:ln>
          <a:effectLst/>
        </p:spPr>
        <p:txBody>
          <a:bodyP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129038" name="Freeform 14"/>
          <p:cNvSpPr>
            <a:spLocks noChangeAspect="1"/>
          </p:cNvSpPr>
          <p:nvPr/>
        </p:nvSpPr>
        <p:spPr bwMode="auto">
          <a:xfrm>
            <a:off x="2989730" y="2467536"/>
            <a:ext cx="2077010" cy="2077010"/>
          </a:xfrm>
          <a:custGeom>
            <a:avLst/>
            <a:gdLst/>
            <a:ahLst/>
            <a:cxnLst>
              <a:cxn ang="0">
                <a:pos x="0" y="0"/>
              </a:cxn>
              <a:cxn ang="0">
                <a:pos x="408" y="272"/>
              </a:cxn>
              <a:cxn ang="0">
                <a:pos x="590" y="408"/>
              </a:cxn>
              <a:cxn ang="0">
                <a:pos x="680" y="545"/>
              </a:cxn>
              <a:cxn ang="0">
                <a:pos x="726" y="726"/>
              </a:cxn>
            </a:cxnLst>
            <a:rect l="0" t="0" r="r" b="b"/>
            <a:pathLst>
              <a:path w="726" h="726">
                <a:moveTo>
                  <a:pt x="0" y="0"/>
                </a:moveTo>
                <a:cubicBezTo>
                  <a:pt x="155" y="102"/>
                  <a:pt x="310" y="204"/>
                  <a:pt x="408" y="272"/>
                </a:cubicBezTo>
                <a:cubicBezTo>
                  <a:pt x="506" y="340"/>
                  <a:pt x="545" y="363"/>
                  <a:pt x="590" y="408"/>
                </a:cubicBezTo>
                <a:cubicBezTo>
                  <a:pt x="635" y="453"/>
                  <a:pt x="657" y="492"/>
                  <a:pt x="680" y="545"/>
                </a:cubicBezTo>
                <a:cubicBezTo>
                  <a:pt x="703" y="598"/>
                  <a:pt x="714" y="662"/>
                  <a:pt x="726" y="726"/>
                </a:cubicBezTo>
              </a:path>
            </a:pathLst>
          </a:custGeom>
          <a:noFill/>
          <a:ln w="38100" cmpd="sng">
            <a:solidFill>
              <a:srgbClr val="7030A0"/>
            </a:solidFill>
            <a:round/>
            <a:headEnd/>
            <a:tailEnd/>
          </a:ln>
          <a:effectLst/>
        </p:spPr>
        <p:txBody>
          <a:bodyP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129041" name="Line 17"/>
          <p:cNvSpPr>
            <a:spLocks noChangeAspect="1" noChangeShapeType="1"/>
          </p:cNvSpPr>
          <p:nvPr/>
        </p:nvSpPr>
        <p:spPr bwMode="auto">
          <a:xfrm>
            <a:off x="5060576" y="4701709"/>
            <a:ext cx="961465" cy="0"/>
          </a:xfrm>
          <a:prstGeom prst="line">
            <a:avLst/>
          </a:prstGeom>
          <a:noFill/>
          <a:ln w="28575">
            <a:solidFill>
              <a:schemeClr val="tx1"/>
            </a:solidFill>
            <a:round/>
            <a:headEnd type="triangle" w="med" len="med"/>
            <a:tailEnd type="triangle" w="med" len="med"/>
          </a:ln>
          <a:effectLst/>
        </p:spPr>
        <p:txBody>
          <a:bodyP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30734" name="Text Box 29"/>
          <p:cNvSpPr txBox="1">
            <a:spLocks noChangeArrowheads="1"/>
          </p:cNvSpPr>
          <p:nvPr/>
        </p:nvSpPr>
        <p:spPr bwMode="auto">
          <a:xfrm>
            <a:off x="8314765" y="4553791"/>
            <a:ext cx="397866" cy="391004"/>
          </a:xfrm>
          <a:prstGeom prst="rect">
            <a:avLst/>
          </a:prstGeom>
          <a:noFill/>
          <a:ln w="9525">
            <a:noFill/>
            <a:miter lim="800000"/>
            <a:headEnd/>
            <a:tailEnd/>
          </a:ln>
        </p:spPr>
        <p:txBody>
          <a:bodyPr wrap="none">
            <a:prstTxWarp prst="textNoShape">
              <a:avLst/>
            </a:prstTxWarp>
            <a:spAutoFit/>
          </a:bodyPr>
          <a:lstStyle/>
          <a:p>
            <a:r>
              <a:rPr lang="en-GB" sz="1941">
                <a:solidFill>
                  <a:schemeClr val="tx1"/>
                </a:solidFill>
              </a:rPr>
              <a:t>T</a:t>
            </a:r>
            <a:r>
              <a:rPr lang="en-GB" sz="1941" baseline="-25000">
                <a:solidFill>
                  <a:schemeClr val="tx1"/>
                </a:solidFill>
              </a:rPr>
              <a:t>e</a:t>
            </a:r>
          </a:p>
        </p:txBody>
      </p:sp>
      <p:sp>
        <p:nvSpPr>
          <p:cNvPr id="129072" name="Freeform 48"/>
          <p:cNvSpPr>
            <a:spLocks noChangeAspect="1"/>
          </p:cNvSpPr>
          <p:nvPr/>
        </p:nvSpPr>
        <p:spPr bwMode="auto">
          <a:xfrm>
            <a:off x="6687671" y="3304195"/>
            <a:ext cx="187978" cy="1234188"/>
          </a:xfrm>
          <a:custGeom>
            <a:avLst/>
            <a:gdLst/>
            <a:ahLst/>
            <a:cxnLst>
              <a:cxn ang="0">
                <a:pos x="0" y="589"/>
              </a:cxn>
              <a:cxn ang="0">
                <a:pos x="45" y="0"/>
              </a:cxn>
              <a:cxn ang="0">
                <a:pos x="90" y="589"/>
              </a:cxn>
            </a:cxnLst>
            <a:rect l="0" t="0" r="r" b="b"/>
            <a:pathLst>
              <a:path w="90" h="589">
                <a:moveTo>
                  <a:pt x="0" y="589"/>
                </a:moveTo>
                <a:cubicBezTo>
                  <a:pt x="15" y="294"/>
                  <a:pt x="30" y="0"/>
                  <a:pt x="45" y="0"/>
                </a:cubicBezTo>
                <a:cubicBezTo>
                  <a:pt x="60" y="0"/>
                  <a:pt x="83" y="491"/>
                  <a:pt x="90" y="589"/>
                </a:cubicBezTo>
              </a:path>
            </a:pathLst>
          </a:custGeom>
          <a:noFill/>
          <a:ln w="38100" cmpd="sng">
            <a:solidFill>
              <a:srgbClr val="7030A0"/>
            </a:solidFill>
            <a:round/>
            <a:headEnd/>
            <a:tailEnd/>
          </a:ln>
          <a:effectLst/>
        </p:spPr>
        <p:txBody>
          <a:bodyP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129073" name="Freeform 49"/>
          <p:cNvSpPr>
            <a:spLocks noChangeAspect="1"/>
          </p:cNvSpPr>
          <p:nvPr/>
        </p:nvSpPr>
        <p:spPr bwMode="auto">
          <a:xfrm>
            <a:off x="5834063" y="3281083"/>
            <a:ext cx="187978" cy="1234189"/>
          </a:xfrm>
          <a:custGeom>
            <a:avLst/>
            <a:gdLst/>
            <a:ahLst/>
            <a:cxnLst>
              <a:cxn ang="0">
                <a:pos x="0" y="589"/>
              </a:cxn>
              <a:cxn ang="0">
                <a:pos x="45" y="0"/>
              </a:cxn>
              <a:cxn ang="0">
                <a:pos x="90" y="589"/>
              </a:cxn>
            </a:cxnLst>
            <a:rect l="0" t="0" r="r" b="b"/>
            <a:pathLst>
              <a:path w="90" h="589">
                <a:moveTo>
                  <a:pt x="0" y="589"/>
                </a:moveTo>
                <a:cubicBezTo>
                  <a:pt x="15" y="294"/>
                  <a:pt x="30" y="0"/>
                  <a:pt x="45" y="0"/>
                </a:cubicBezTo>
                <a:cubicBezTo>
                  <a:pt x="60" y="0"/>
                  <a:pt x="83" y="491"/>
                  <a:pt x="90" y="589"/>
                </a:cubicBezTo>
              </a:path>
            </a:pathLst>
          </a:custGeom>
          <a:noFill/>
          <a:ln w="38100" cap="flat" cmpd="sng">
            <a:solidFill>
              <a:srgbClr val="7030A0"/>
            </a:solidFill>
            <a:prstDash val="sysDot"/>
            <a:round/>
            <a:headEnd/>
            <a:tailEnd/>
          </a:ln>
          <a:effectLst/>
        </p:spPr>
        <p:txBody>
          <a:bodyP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129074" name="Line 50"/>
          <p:cNvSpPr>
            <a:spLocks noChangeShapeType="1"/>
          </p:cNvSpPr>
          <p:nvPr/>
        </p:nvSpPr>
        <p:spPr bwMode="auto">
          <a:xfrm flipH="1">
            <a:off x="6022041" y="2171700"/>
            <a:ext cx="2144806" cy="1035424"/>
          </a:xfrm>
          <a:prstGeom prst="line">
            <a:avLst/>
          </a:prstGeom>
          <a:noFill/>
          <a:ln w="9525">
            <a:solidFill>
              <a:srgbClr val="CC0000"/>
            </a:solidFill>
            <a:round/>
            <a:headEnd/>
            <a:tailEnd type="triangle" w="med" len="med"/>
          </a:ln>
          <a:effectLst/>
        </p:spPr>
        <p:txBody>
          <a:bodyPr wrap="none" anchor="ct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129075" name="Line 51"/>
          <p:cNvSpPr>
            <a:spLocks noChangeShapeType="1"/>
          </p:cNvSpPr>
          <p:nvPr/>
        </p:nvSpPr>
        <p:spPr bwMode="auto">
          <a:xfrm flipH="1">
            <a:off x="6909547" y="2171700"/>
            <a:ext cx="1257300" cy="1257300"/>
          </a:xfrm>
          <a:prstGeom prst="line">
            <a:avLst/>
          </a:prstGeom>
          <a:noFill/>
          <a:ln w="9525">
            <a:solidFill>
              <a:srgbClr val="CC0000"/>
            </a:solidFill>
            <a:round/>
            <a:headEnd/>
            <a:tailEnd type="triangle" w="med" len="med"/>
          </a:ln>
          <a:effectLst/>
        </p:spPr>
        <p:txBody>
          <a:bodyPr wrap="none" anchor="ct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30739" name="Rectangle 52"/>
          <p:cNvSpPr>
            <a:spLocks noChangeArrowheads="1"/>
          </p:cNvSpPr>
          <p:nvPr/>
        </p:nvSpPr>
        <p:spPr bwMode="auto">
          <a:xfrm>
            <a:off x="7501218" y="2720228"/>
            <a:ext cx="887506" cy="391004"/>
          </a:xfrm>
          <a:prstGeom prst="rect">
            <a:avLst/>
          </a:prstGeom>
          <a:noFill/>
          <a:ln w="9525">
            <a:noFill/>
            <a:miter lim="800000"/>
            <a:headEnd/>
            <a:tailEnd/>
          </a:ln>
        </p:spPr>
        <p:txBody>
          <a:bodyPr>
            <a:prstTxWarp prst="textNoShape">
              <a:avLst/>
            </a:prstTxWarp>
            <a:spAutoFit/>
          </a:bodyPr>
          <a:lstStyle/>
          <a:p>
            <a:r>
              <a:rPr lang="en-GB" sz="1941">
                <a:solidFill>
                  <a:schemeClr val="tx1"/>
                </a:solidFill>
                <a:latin typeface="Arial" pitchFamily="-108" charset="0"/>
              </a:rPr>
              <a:t>m</a:t>
            </a:r>
            <a:r>
              <a:rPr lang="en-GB" sz="1941" baseline="-25000">
                <a:solidFill>
                  <a:schemeClr val="tx1"/>
                </a:solidFill>
                <a:latin typeface="Arial" pitchFamily="-108" charset="0"/>
                <a:sym typeface="Symbol" pitchFamily="-108" charset="2"/>
              </a:rPr>
              <a:t></a:t>
            </a:r>
            <a:r>
              <a:rPr lang="en-GB" sz="1941">
                <a:solidFill>
                  <a:schemeClr val="tx1"/>
                </a:solidFill>
                <a:latin typeface="Arial" pitchFamily="-108" charset="0"/>
                <a:sym typeface="Symbol" pitchFamily="-108" charset="2"/>
              </a:rPr>
              <a:t> 0</a:t>
            </a:r>
          </a:p>
        </p:txBody>
      </p:sp>
      <p:sp>
        <p:nvSpPr>
          <p:cNvPr id="30740" name="Rectangle 53"/>
          <p:cNvSpPr>
            <a:spLocks noChangeArrowheads="1"/>
          </p:cNvSpPr>
          <p:nvPr/>
        </p:nvSpPr>
        <p:spPr bwMode="auto">
          <a:xfrm>
            <a:off x="6465794" y="2156292"/>
            <a:ext cx="887506" cy="391004"/>
          </a:xfrm>
          <a:prstGeom prst="rect">
            <a:avLst/>
          </a:prstGeom>
          <a:noFill/>
          <a:ln w="9525">
            <a:noFill/>
            <a:miter lim="800000"/>
            <a:headEnd/>
            <a:tailEnd/>
          </a:ln>
        </p:spPr>
        <p:txBody>
          <a:bodyPr>
            <a:prstTxWarp prst="textNoShape">
              <a:avLst/>
            </a:prstTxWarp>
            <a:spAutoFit/>
          </a:bodyPr>
          <a:lstStyle/>
          <a:p>
            <a:r>
              <a:rPr lang="en-GB" sz="1941">
                <a:solidFill>
                  <a:schemeClr val="tx1"/>
                </a:solidFill>
                <a:latin typeface="Arial" pitchFamily="-108" charset="0"/>
              </a:rPr>
              <a:t>m</a:t>
            </a:r>
            <a:r>
              <a:rPr lang="en-GB" sz="1941" baseline="-25000">
                <a:solidFill>
                  <a:schemeClr val="tx1"/>
                </a:solidFill>
                <a:latin typeface="Arial" pitchFamily="-108" charset="0"/>
                <a:sym typeface="Symbol" pitchFamily="-108" charset="2"/>
              </a:rPr>
              <a:t></a:t>
            </a:r>
            <a:r>
              <a:rPr lang="en-GB" sz="1941">
                <a:solidFill>
                  <a:schemeClr val="tx1"/>
                </a:solidFill>
                <a:latin typeface="Arial" pitchFamily="-108" charset="0"/>
                <a:sym typeface="Symbol" pitchFamily="-108" charset="2"/>
              </a:rPr>
              <a:t>= 0</a:t>
            </a:r>
          </a:p>
        </p:txBody>
      </p:sp>
      <p:sp>
        <p:nvSpPr>
          <p:cNvPr id="129079" name="Line 55"/>
          <p:cNvSpPr>
            <a:spLocks noChangeAspect="1" noChangeShapeType="1"/>
          </p:cNvSpPr>
          <p:nvPr/>
        </p:nvSpPr>
        <p:spPr bwMode="auto">
          <a:xfrm>
            <a:off x="5042087" y="5056094"/>
            <a:ext cx="1775012" cy="0"/>
          </a:xfrm>
          <a:prstGeom prst="line">
            <a:avLst/>
          </a:prstGeom>
          <a:noFill/>
          <a:ln w="28575">
            <a:solidFill>
              <a:schemeClr val="bg1"/>
            </a:solidFill>
            <a:round/>
            <a:headEnd type="triangle" w="med" len="med"/>
            <a:tailEnd type="triangle" w="med" len="med"/>
          </a:ln>
          <a:effectLst/>
        </p:spPr>
        <p:txBody>
          <a:bodyPr>
            <a:prstTxWarp prst="textNoShape">
              <a:avLst/>
            </a:prstTxWarp>
          </a:bodyPr>
          <a:lstStyle/>
          <a:p>
            <a:pPr>
              <a:defRPr/>
            </a:pPr>
            <a:endParaRPr lang="en-US" sz="1588">
              <a:solidFill>
                <a:schemeClr val="tx1"/>
              </a:solidFill>
              <a:effectLst>
                <a:outerShdw blurRad="38100" dist="38100" dir="2700000" algn="tl">
                  <a:srgbClr val="000000">
                    <a:alpha val="43137"/>
                  </a:srgbClr>
                </a:outerShdw>
              </a:effectLst>
            </a:endParaRPr>
          </a:p>
        </p:txBody>
      </p:sp>
      <p:sp>
        <p:nvSpPr>
          <p:cNvPr id="30742" name="Text Box 56"/>
          <p:cNvSpPr txBox="1">
            <a:spLocks noChangeArrowheads="1"/>
          </p:cNvSpPr>
          <p:nvPr/>
        </p:nvSpPr>
        <p:spPr bwMode="auto">
          <a:xfrm>
            <a:off x="5659952" y="4982135"/>
            <a:ext cx="657925" cy="391004"/>
          </a:xfrm>
          <a:prstGeom prst="rect">
            <a:avLst/>
          </a:prstGeom>
          <a:noFill/>
          <a:ln w="9525">
            <a:noFill/>
            <a:miter lim="800000"/>
            <a:headEnd/>
            <a:tailEnd/>
          </a:ln>
        </p:spPr>
        <p:txBody>
          <a:bodyPr>
            <a:prstTxWarp prst="textNoShape">
              <a:avLst/>
            </a:prstTxWarp>
            <a:spAutoFit/>
          </a:bodyPr>
          <a:lstStyle/>
          <a:p>
            <a:r>
              <a:rPr lang="en-GB" sz="1941">
                <a:solidFill>
                  <a:schemeClr val="tx1"/>
                </a:solidFill>
              </a:rPr>
              <a:t>2m</a:t>
            </a:r>
            <a:r>
              <a:rPr lang="en-GB" sz="1941" baseline="-25000">
                <a:solidFill>
                  <a:schemeClr val="tx1"/>
                </a:solidFill>
                <a:sym typeface="Symbol" pitchFamily="-108" charset="2"/>
              </a:rPr>
              <a:t></a:t>
            </a:r>
          </a:p>
        </p:txBody>
      </p:sp>
      <p:sp>
        <p:nvSpPr>
          <p:cNvPr id="23" name="Text Box 29"/>
          <p:cNvSpPr txBox="1">
            <a:spLocks noChangeArrowheads="1"/>
          </p:cNvSpPr>
          <p:nvPr/>
        </p:nvSpPr>
        <p:spPr bwMode="auto">
          <a:xfrm rot="16200000">
            <a:off x="2024249" y="2426566"/>
            <a:ext cx="1431802" cy="391004"/>
          </a:xfrm>
          <a:prstGeom prst="rect">
            <a:avLst/>
          </a:prstGeom>
          <a:noFill/>
          <a:ln w="9525">
            <a:noFill/>
            <a:miter lim="800000"/>
            <a:headEnd/>
            <a:tailEnd/>
          </a:ln>
        </p:spPr>
        <p:txBody>
          <a:bodyPr wrap="none">
            <a:prstTxWarp prst="textNoShape">
              <a:avLst/>
            </a:prstTxWarp>
            <a:spAutoFit/>
          </a:bodyPr>
          <a:lstStyle/>
          <a:p>
            <a:r>
              <a:rPr lang="en-GB" sz="1941" dirty="0">
                <a:solidFill>
                  <a:schemeClr val="tx1"/>
                </a:solidFill>
              </a:rPr>
              <a:t>Events/bin</a:t>
            </a:r>
          </a:p>
        </p:txBody>
      </p:sp>
    </p:spTree>
    <p:extLst>
      <p:ext uri="{BB962C8B-B14F-4D97-AF65-F5344CB8AC3E}">
        <p14:creationId xmlns:p14="http://schemas.microsoft.com/office/powerpoint/2010/main" val="27053642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bwMode="auto">
          <a:xfrm>
            <a:off x="7208520" y="7077922"/>
            <a:ext cx="234696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defPPr>
              <a:defRPr lang="en-US"/>
            </a:defPPr>
            <a:lvl1pPr algn="r" rtl="0" fontAlgn="base">
              <a:spcBef>
                <a:spcPct val="0"/>
              </a:spcBef>
              <a:spcAft>
                <a:spcPct val="0"/>
              </a:spcAft>
              <a:defRPr sz="1600" kern="1200">
                <a:solidFill>
                  <a:schemeClr val="bg1"/>
                </a:solidFill>
                <a:latin typeface="Arial" pitchFamily="-107" charset="0"/>
                <a:ea typeface="+mn-ea"/>
                <a:cs typeface="+mn-cs"/>
              </a:defRPr>
            </a:lvl1pPr>
            <a:lvl2pPr marL="509352" algn="l" rtl="0" fontAlgn="base">
              <a:spcBef>
                <a:spcPct val="0"/>
              </a:spcBef>
              <a:spcAft>
                <a:spcPct val="0"/>
              </a:spcAft>
              <a:defRPr kern="1200">
                <a:solidFill>
                  <a:schemeClr val="tx1"/>
                </a:solidFill>
                <a:latin typeface="Arial" pitchFamily="-107" charset="0"/>
                <a:ea typeface="+mn-ea"/>
                <a:cs typeface="+mn-cs"/>
              </a:defRPr>
            </a:lvl2pPr>
            <a:lvl3pPr marL="1018705" algn="l" rtl="0" fontAlgn="base">
              <a:spcBef>
                <a:spcPct val="0"/>
              </a:spcBef>
              <a:spcAft>
                <a:spcPct val="0"/>
              </a:spcAft>
              <a:defRPr kern="1200">
                <a:solidFill>
                  <a:schemeClr val="tx1"/>
                </a:solidFill>
                <a:latin typeface="Arial" pitchFamily="-107" charset="0"/>
                <a:ea typeface="+mn-ea"/>
                <a:cs typeface="+mn-cs"/>
              </a:defRPr>
            </a:lvl3pPr>
            <a:lvl4pPr marL="1528058" algn="l" rtl="0" fontAlgn="base">
              <a:spcBef>
                <a:spcPct val="0"/>
              </a:spcBef>
              <a:spcAft>
                <a:spcPct val="0"/>
              </a:spcAft>
              <a:defRPr kern="1200">
                <a:solidFill>
                  <a:schemeClr val="tx1"/>
                </a:solidFill>
                <a:latin typeface="Arial" pitchFamily="-107" charset="0"/>
                <a:ea typeface="+mn-ea"/>
                <a:cs typeface="+mn-cs"/>
              </a:defRPr>
            </a:lvl4pPr>
            <a:lvl5pPr marL="2037411" algn="l" rtl="0" fontAlgn="base">
              <a:spcBef>
                <a:spcPct val="0"/>
              </a:spcBef>
              <a:spcAft>
                <a:spcPct val="0"/>
              </a:spcAft>
              <a:defRPr kern="1200">
                <a:solidFill>
                  <a:schemeClr val="tx1"/>
                </a:solidFill>
                <a:latin typeface="Arial" pitchFamily="-107" charset="0"/>
                <a:ea typeface="+mn-ea"/>
                <a:cs typeface="+mn-cs"/>
              </a:defRPr>
            </a:lvl5pPr>
            <a:lvl6pPr marL="2546764" algn="l" defTabSz="509352" rtl="0" eaLnBrk="1" latinLnBrk="0" hangingPunct="1">
              <a:defRPr kern="1200">
                <a:solidFill>
                  <a:schemeClr val="tx1"/>
                </a:solidFill>
                <a:latin typeface="Arial" pitchFamily="-107" charset="0"/>
                <a:ea typeface="+mn-ea"/>
                <a:cs typeface="+mn-cs"/>
              </a:defRPr>
            </a:lvl6pPr>
            <a:lvl7pPr marL="3056116" algn="l" defTabSz="509352" rtl="0" eaLnBrk="1" latinLnBrk="0" hangingPunct="1">
              <a:defRPr kern="1200">
                <a:solidFill>
                  <a:schemeClr val="tx1"/>
                </a:solidFill>
                <a:latin typeface="Arial" pitchFamily="-107" charset="0"/>
                <a:ea typeface="+mn-ea"/>
                <a:cs typeface="+mn-cs"/>
              </a:defRPr>
            </a:lvl7pPr>
            <a:lvl8pPr marL="3565469" algn="l" defTabSz="509352" rtl="0" eaLnBrk="1" latinLnBrk="0" hangingPunct="1">
              <a:defRPr kern="1200">
                <a:solidFill>
                  <a:schemeClr val="tx1"/>
                </a:solidFill>
                <a:latin typeface="Arial" pitchFamily="-107" charset="0"/>
                <a:ea typeface="+mn-ea"/>
                <a:cs typeface="+mn-cs"/>
              </a:defRPr>
            </a:lvl8pPr>
            <a:lvl9pPr marL="4074821" algn="l" defTabSz="509352" rtl="0" eaLnBrk="1" latinLnBrk="0" hangingPunct="1">
              <a:defRPr kern="1200">
                <a:solidFill>
                  <a:schemeClr val="tx1"/>
                </a:solidFill>
                <a:latin typeface="Arial" pitchFamily="-107" charset="0"/>
                <a:ea typeface="+mn-ea"/>
                <a:cs typeface="+mn-cs"/>
              </a:defRPr>
            </a:lvl9pPr>
          </a:lstStyle>
          <a:p>
            <a:pPr>
              <a:defRPr/>
            </a:pPr>
            <a:fld id="{EB07B666-0005-D843-B37B-9851DF6282A0}" type="slidenum">
              <a:rPr lang="en-US" smtClean="0"/>
              <a:pPr>
                <a:defRPr/>
              </a:pPr>
              <a:t>14</a:t>
            </a:fld>
            <a:endParaRPr lang="en-US" dirty="0"/>
          </a:p>
        </p:txBody>
      </p:sp>
      <p:sp>
        <p:nvSpPr>
          <p:cNvPr id="5" name="Rectangle 2"/>
          <p:cNvSpPr>
            <a:spLocks noGrp="1" noChangeArrowheads="1"/>
          </p:cNvSpPr>
          <p:nvPr>
            <p:ph type="title"/>
          </p:nvPr>
        </p:nvSpPr>
        <p:spPr>
          <a:xfrm>
            <a:off x="2102224" y="76200"/>
            <a:ext cx="7987553" cy="1143000"/>
          </a:xfrm>
        </p:spPr>
        <p:txBody>
          <a:bodyPr/>
          <a:lstStyle/>
          <a:p>
            <a:r>
              <a:rPr lang="it-IT" sz="3177" dirty="0" err="1">
                <a:latin typeface="Arial" charset="0"/>
                <a:ea typeface="Arial" charset="0"/>
                <a:cs typeface="Arial" charset="0"/>
              </a:rPr>
              <a:t>Signal</a:t>
            </a:r>
            <a:r>
              <a:rPr lang="it-IT" sz="3177" dirty="0">
                <a:latin typeface="Arial" charset="0"/>
                <a:ea typeface="Arial" charset="0"/>
                <a:cs typeface="Arial" charset="0"/>
              </a:rPr>
              <a:t> to background ratio</a:t>
            </a:r>
          </a:p>
        </p:txBody>
      </p:sp>
      <p:sp>
        <p:nvSpPr>
          <p:cNvPr id="6" name="Text Box 3"/>
          <p:cNvSpPr txBox="1">
            <a:spLocks noChangeArrowheads="1"/>
          </p:cNvSpPr>
          <p:nvPr/>
        </p:nvSpPr>
        <p:spPr bwMode="auto">
          <a:xfrm>
            <a:off x="1954307" y="2684464"/>
            <a:ext cx="2935241" cy="688117"/>
          </a:xfrm>
          <a:prstGeom prst="rect">
            <a:avLst/>
          </a:prstGeom>
          <a:noFill/>
          <a:ln w="9525">
            <a:noFill/>
            <a:miter lim="800000"/>
            <a:headEnd/>
            <a:tailEnd/>
          </a:ln>
          <a:effectLst/>
        </p:spPr>
        <p:txBody>
          <a:bodyPr lIns="89896" tIns="44948" rIns="89896" bIns="44948">
            <a:prstTxWarp prst="textNoShape">
              <a:avLst/>
            </a:prstTxWarp>
            <a:spAutoFit/>
          </a:bodyPr>
          <a:lstStyle/>
          <a:p>
            <a:pPr>
              <a:spcBef>
                <a:spcPct val="50000"/>
              </a:spcBef>
            </a:pPr>
            <a:r>
              <a:rPr lang="it-IT" sz="1941" dirty="0">
                <a:solidFill>
                  <a:schemeClr val="tx1"/>
                </a:solidFill>
              </a:rPr>
              <a:t>Observing the last energy bins of width </a:t>
            </a:r>
            <a:r>
              <a:rPr lang="it-IT" sz="1941" dirty="0">
                <a:solidFill>
                  <a:schemeClr val="tx1"/>
                </a:solidFill>
                <a:sym typeface="Symbol" charset="2"/>
              </a:rPr>
              <a:t></a:t>
            </a:r>
          </a:p>
        </p:txBody>
      </p:sp>
      <p:grpSp>
        <p:nvGrpSpPr>
          <p:cNvPr id="2" name="Group 4"/>
          <p:cNvGrpSpPr>
            <a:grpSpLocks/>
          </p:cNvGrpSpPr>
          <p:nvPr/>
        </p:nvGrpSpPr>
        <p:grpSpPr bwMode="auto">
          <a:xfrm>
            <a:off x="6515101" y="1724025"/>
            <a:ext cx="2097041" cy="1582738"/>
            <a:chOff x="3833" y="119"/>
            <a:chExt cx="1361" cy="997"/>
          </a:xfrm>
        </p:grpSpPr>
        <p:sp>
          <p:nvSpPr>
            <p:cNvPr id="8" name="Rectangle 5"/>
            <p:cNvSpPr>
              <a:spLocks noChangeArrowheads="1"/>
            </p:cNvSpPr>
            <p:nvPr/>
          </p:nvSpPr>
          <p:spPr bwMode="auto">
            <a:xfrm>
              <a:off x="3833" y="391"/>
              <a:ext cx="1361" cy="725"/>
            </a:xfrm>
            <a:prstGeom prst="rect">
              <a:avLst/>
            </a:prstGeom>
            <a:noFill/>
            <a:ln w="25400">
              <a:solidFill>
                <a:srgbClr val="00FF00"/>
              </a:solidFill>
              <a:miter lim="800000"/>
              <a:headEnd/>
              <a:tailEnd/>
            </a:ln>
            <a:effectLst/>
          </p:spPr>
          <p:txBody>
            <a:bodyPr wrap="none" anchor="ctr">
              <a:prstTxWarp prst="textNoShape">
                <a:avLst/>
              </a:prstTxWarp>
            </a:bodyPr>
            <a:lstStyle/>
            <a:p>
              <a:endParaRPr lang="it-IT" sz="1588">
                <a:solidFill>
                  <a:schemeClr val="tx1"/>
                </a:solidFill>
              </a:endParaRPr>
            </a:p>
          </p:txBody>
        </p:sp>
        <p:sp>
          <p:nvSpPr>
            <p:cNvPr id="9" name="Text Box 6"/>
            <p:cNvSpPr txBox="1">
              <a:spLocks noChangeArrowheads="1"/>
            </p:cNvSpPr>
            <p:nvPr/>
          </p:nvSpPr>
          <p:spPr bwMode="auto">
            <a:xfrm>
              <a:off x="4377" y="119"/>
              <a:ext cx="635" cy="289"/>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2382" dirty="0">
                  <a:solidFill>
                    <a:schemeClr val="tx1"/>
                  </a:solidFill>
                  <a:latin typeface="Arial Black" charset="0"/>
                  <a:sym typeface="Symbol" charset="2"/>
                </a:rPr>
                <a:t></a:t>
              </a:r>
            </a:p>
          </p:txBody>
        </p:sp>
      </p:grpSp>
      <p:sp>
        <p:nvSpPr>
          <p:cNvPr id="10" name="Text Box 7"/>
          <p:cNvSpPr txBox="1">
            <a:spLocks noChangeArrowheads="1"/>
          </p:cNvSpPr>
          <p:nvPr/>
        </p:nvSpPr>
        <p:spPr bwMode="auto">
          <a:xfrm>
            <a:off x="4479932" y="6210221"/>
            <a:ext cx="2970400" cy="457349"/>
          </a:xfrm>
          <a:prstGeom prst="rect">
            <a:avLst/>
          </a:prstGeom>
          <a:noFill/>
          <a:ln w="9525">
            <a:solidFill>
              <a:schemeClr val="tx1"/>
            </a:solidFill>
            <a:miter lim="800000"/>
            <a:headEnd/>
            <a:tailEnd/>
          </a:ln>
          <a:effectLst/>
        </p:spPr>
        <p:txBody>
          <a:bodyPr wrap="square" lIns="89896" tIns="44948" rIns="89896" bIns="44948">
            <a:prstTxWarp prst="textNoShape">
              <a:avLst/>
            </a:prstTxWarp>
            <a:spAutoFit/>
          </a:bodyPr>
          <a:lstStyle/>
          <a:p>
            <a:pPr>
              <a:spcBef>
                <a:spcPct val="50000"/>
              </a:spcBef>
            </a:pPr>
            <a:r>
              <a:rPr lang="it-IT" sz="2382" dirty="0">
                <a:solidFill>
                  <a:schemeClr val="tx1"/>
                </a:solidFill>
              </a:rPr>
              <a:t>It works for </a:t>
            </a:r>
            <a:r>
              <a:rPr lang="it-IT" sz="2382" dirty="0">
                <a:solidFill>
                  <a:schemeClr val="tx1"/>
                </a:solidFill>
                <a:sym typeface="Symbol" charset="2"/>
              </a:rPr>
              <a:t>&lt;m</a:t>
            </a:r>
            <a:r>
              <a:rPr lang="it-IT" sz="2382" baseline="-25000" dirty="0">
                <a:solidFill>
                  <a:schemeClr val="tx1"/>
                </a:solidFill>
                <a:sym typeface="Symbol" charset="2"/>
              </a:rPr>
              <a:t>v</a:t>
            </a:r>
            <a:endParaRPr lang="it-IT" sz="2382" dirty="0">
              <a:solidFill>
                <a:schemeClr val="tx1"/>
              </a:solidFill>
              <a:sym typeface="Symbol" charset="2"/>
            </a:endParaRPr>
          </a:p>
        </p:txBody>
      </p:sp>
      <p:sp>
        <p:nvSpPr>
          <p:cNvPr id="11" name="Text Box 8"/>
          <p:cNvSpPr txBox="1">
            <a:spLocks noChangeArrowheads="1"/>
          </p:cNvSpPr>
          <p:nvPr/>
        </p:nvSpPr>
        <p:spPr bwMode="auto">
          <a:xfrm>
            <a:off x="4247029" y="1389063"/>
            <a:ext cx="1118628" cy="362387"/>
          </a:xfrm>
          <a:prstGeom prst="rect">
            <a:avLst/>
          </a:prstGeom>
          <a:noFill/>
          <a:ln w="9525">
            <a:noFill/>
            <a:miter lim="800000"/>
            <a:headEnd/>
            <a:tailEnd/>
          </a:ln>
          <a:effectLst/>
        </p:spPr>
        <p:txBody>
          <a:bodyPr lIns="89896" tIns="44948" rIns="89896" bIns="44948">
            <a:prstTxWarp prst="textNoShape">
              <a:avLst/>
            </a:prstTxWarp>
            <a:spAutoFit/>
          </a:bodyPr>
          <a:lstStyle/>
          <a:p>
            <a:pPr>
              <a:spcBef>
                <a:spcPct val="50000"/>
              </a:spcBef>
            </a:pPr>
            <a:r>
              <a:rPr lang="it-IT" sz="1765" dirty="0" err="1">
                <a:solidFill>
                  <a:schemeClr val="tx1"/>
                </a:solidFill>
              </a:rPr>
              <a:t>dn</a:t>
            </a:r>
            <a:r>
              <a:rPr lang="it-IT" sz="1765" dirty="0">
                <a:solidFill>
                  <a:schemeClr val="tx1"/>
                </a:solidFill>
              </a:rPr>
              <a:t>/</a:t>
            </a:r>
            <a:r>
              <a:rPr lang="it-IT" sz="1765" dirty="0" err="1">
                <a:solidFill>
                  <a:schemeClr val="tx1"/>
                </a:solidFill>
              </a:rPr>
              <a:t>dT</a:t>
            </a:r>
            <a:r>
              <a:rPr lang="it-IT" sz="1765" baseline="-25000" dirty="0" err="1">
                <a:solidFill>
                  <a:schemeClr val="tx1"/>
                </a:solidFill>
              </a:rPr>
              <a:t>e</a:t>
            </a:r>
            <a:endParaRPr lang="it-IT" sz="1765" dirty="0">
              <a:solidFill>
                <a:schemeClr val="tx1"/>
              </a:solidFill>
            </a:endParaRPr>
          </a:p>
        </p:txBody>
      </p:sp>
      <p:sp>
        <p:nvSpPr>
          <p:cNvPr id="12" name="Rectangle 9"/>
          <p:cNvSpPr>
            <a:spLocks noChangeArrowheads="1"/>
          </p:cNvSpPr>
          <p:nvPr/>
        </p:nvSpPr>
        <p:spPr bwMode="auto">
          <a:xfrm>
            <a:off x="5615268" y="1508125"/>
            <a:ext cx="349864" cy="457349"/>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2382" dirty="0">
                <a:solidFill>
                  <a:schemeClr val="tx1"/>
                </a:solidFill>
                <a:effectLst>
                  <a:outerShdw blurRad="38100" dist="38100" dir="2700000" algn="tl">
                    <a:srgbClr val="000000"/>
                  </a:outerShdw>
                </a:effectLst>
                <a:latin typeface="Arial Black" charset="0"/>
                <a:sym typeface="Symbol" charset="2"/>
              </a:rPr>
              <a:t></a:t>
            </a:r>
          </a:p>
        </p:txBody>
      </p:sp>
      <p:sp>
        <p:nvSpPr>
          <p:cNvPr id="13" name="Text Box 10"/>
          <p:cNvSpPr txBox="1">
            <a:spLocks noChangeArrowheads="1"/>
          </p:cNvSpPr>
          <p:nvPr/>
        </p:nvSpPr>
        <p:spPr bwMode="auto">
          <a:xfrm>
            <a:off x="5413423" y="1522413"/>
            <a:ext cx="181612" cy="457349"/>
          </a:xfrm>
          <a:prstGeom prst="rect">
            <a:avLst/>
          </a:prstGeom>
          <a:noFill/>
          <a:ln w="9525">
            <a:noFill/>
            <a:miter lim="800000"/>
            <a:headEnd/>
            <a:tailEnd/>
          </a:ln>
          <a:effectLst/>
        </p:spPr>
        <p:txBody>
          <a:bodyPr wrap="none" lIns="89896" tIns="44948" rIns="89896" bIns="44948">
            <a:prstTxWarp prst="textNoShape">
              <a:avLst/>
            </a:prstTxWarp>
            <a:spAutoFit/>
          </a:bodyPr>
          <a:lstStyle/>
          <a:p>
            <a:endParaRPr lang="en-GB" sz="2382" dirty="0">
              <a:solidFill>
                <a:schemeClr val="tx1"/>
              </a:solidFill>
              <a:latin typeface="Arial" charset="0"/>
            </a:endParaRPr>
          </a:p>
        </p:txBody>
      </p:sp>
      <p:sp>
        <p:nvSpPr>
          <p:cNvPr id="14" name="Text Box 11"/>
          <p:cNvSpPr txBox="1">
            <a:spLocks noChangeArrowheads="1"/>
          </p:cNvSpPr>
          <p:nvPr/>
        </p:nvSpPr>
        <p:spPr bwMode="auto">
          <a:xfrm>
            <a:off x="7103690" y="3400425"/>
            <a:ext cx="554691" cy="389445"/>
          </a:xfrm>
          <a:prstGeom prst="rect">
            <a:avLst/>
          </a:prstGeom>
          <a:noFill/>
          <a:ln w="9525">
            <a:noFill/>
            <a:miter lim="800000"/>
            <a:headEnd/>
            <a:tailEnd/>
          </a:ln>
          <a:effectLst/>
        </p:spPr>
        <p:txBody>
          <a:bodyPr lIns="89896" tIns="44948" rIns="89896" bIns="44948">
            <a:prstTxWarp prst="textNoShape">
              <a:avLst/>
            </a:prstTxWarp>
            <a:spAutoFit/>
          </a:bodyPr>
          <a:lstStyle/>
          <a:p>
            <a:r>
              <a:rPr lang="en-GB" sz="1941" dirty="0" err="1">
                <a:solidFill>
                  <a:schemeClr val="tx1"/>
                </a:solidFill>
              </a:rPr>
              <a:t>m</a:t>
            </a:r>
            <a:r>
              <a:rPr lang="en-GB" sz="1941" baseline="-25000" dirty="0" err="1">
                <a:solidFill>
                  <a:schemeClr val="tx1"/>
                </a:solidFill>
                <a:sym typeface="Symbol" charset="2"/>
              </a:rPr>
              <a:t></a:t>
            </a:r>
            <a:endParaRPr lang="en-GB" sz="1941" baseline="-25000" dirty="0">
              <a:solidFill>
                <a:schemeClr val="tx1"/>
              </a:solidFill>
              <a:sym typeface="Symbol" charset="2"/>
            </a:endParaRPr>
          </a:p>
        </p:txBody>
      </p:sp>
      <p:sp>
        <p:nvSpPr>
          <p:cNvPr id="15" name="Line 12"/>
          <p:cNvSpPr>
            <a:spLocks noChangeAspect="1" noChangeShapeType="1"/>
          </p:cNvSpPr>
          <p:nvPr/>
        </p:nvSpPr>
        <p:spPr bwMode="auto">
          <a:xfrm>
            <a:off x="5173056" y="3340100"/>
            <a:ext cx="4915181" cy="1588"/>
          </a:xfrm>
          <a:prstGeom prst="line">
            <a:avLst/>
          </a:prstGeom>
          <a:noFill/>
          <a:ln w="38100">
            <a:solidFill>
              <a:schemeClr val="bg1"/>
            </a:solidFill>
            <a:round/>
            <a:headEn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16" name="Line 13"/>
          <p:cNvSpPr>
            <a:spLocks noChangeAspect="1" noChangeShapeType="1"/>
          </p:cNvSpPr>
          <p:nvPr/>
        </p:nvSpPr>
        <p:spPr bwMode="auto">
          <a:xfrm flipV="1">
            <a:off x="5173056" y="1219201"/>
            <a:ext cx="0" cy="2120900"/>
          </a:xfrm>
          <a:prstGeom prst="line">
            <a:avLst/>
          </a:prstGeom>
          <a:noFill/>
          <a:ln w="38100">
            <a:solidFill>
              <a:schemeClr val="bg1"/>
            </a:solidFill>
            <a:round/>
            <a:headEn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17" name="Line 14"/>
          <p:cNvSpPr>
            <a:spLocks noChangeAspect="1" noChangeShapeType="1"/>
          </p:cNvSpPr>
          <p:nvPr/>
        </p:nvSpPr>
        <p:spPr bwMode="auto">
          <a:xfrm>
            <a:off x="6311714" y="2378075"/>
            <a:ext cx="1431412" cy="930275"/>
          </a:xfrm>
          <a:prstGeom prst="line">
            <a:avLst/>
          </a:prstGeom>
          <a:noFill/>
          <a:ln w="38100">
            <a:solidFill>
              <a:schemeClr val="accent2">
                <a:lumMod val="20000"/>
                <a:lumOff val="80000"/>
              </a:schemeClr>
            </a:solidFill>
            <a:prstDash val="dash"/>
            <a:round/>
            <a:headEnd/>
            <a:tailEnd/>
          </a:ln>
          <a:effectLst/>
        </p:spPr>
        <p:txBody>
          <a:bodyPr lIns="89896" tIns="44948" rIns="89896" bIns="44948">
            <a:prstTxWarp prst="textNoShape">
              <a:avLst/>
            </a:prstTxWarp>
          </a:bodyPr>
          <a:lstStyle/>
          <a:p>
            <a:endParaRPr lang="it-IT" sz="1588">
              <a:solidFill>
                <a:schemeClr val="tx1"/>
              </a:solidFill>
            </a:endParaRPr>
          </a:p>
        </p:txBody>
      </p:sp>
      <p:sp>
        <p:nvSpPr>
          <p:cNvPr id="18" name="Freeform 15"/>
          <p:cNvSpPr>
            <a:spLocks noChangeAspect="1"/>
          </p:cNvSpPr>
          <p:nvPr/>
        </p:nvSpPr>
        <p:spPr bwMode="auto">
          <a:xfrm>
            <a:off x="5173056" y="1643064"/>
            <a:ext cx="1747278" cy="1701800"/>
          </a:xfrm>
          <a:custGeom>
            <a:avLst/>
            <a:gdLst/>
            <a:ahLst/>
            <a:cxnLst>
              <a:cxn ang="0">
                <a:pos x="0" y="0"/>
              </a:cxn>
              <a:cxn ang="0">
                <a:pos x="408" y="272"/>
              </a:cxn>
              <a:cxn ang="0">
                <a:pos x="590" y="408"/>
              </a:cxn>
              <a:cxn ang="0">
                <a:pos x="680" y="545"/>
              </a:cxn>
              <a:cxn ang="0">
                <a:pos x="726" y="726"/>
              </a:cxn>
            </a:cxnLst>
            <a:rect l="0" t="0" r="r" b="b"/>
            <a:pathLst>
              <a:path w="726" h="726">
                <a:moveTo>
                  <a:pt x="0" y="0"/>
                </a:moveTo>
                <a:cubicBezTo>
                  <a:pt x="155" y="102"/>
                  <a:pt x="310" y="204"/>
                  <a:pt x="408" y="272"/>
                </a:cubicBezTo>
                <a:cubicBezTo>
                  <a:pt x="506" y="340"/>
                  <a:pt x="545" y="363"/>
                  <a:pt x="590" y="408"/>
                </a:cubicBezTo>
                <a:cubicBezTo>
                  <a:pt x="635" y="453"/>
                  <a:pt x="657" y="492"/>
                  <a:pt x="680" y="545"/>
                </a:cubicBezTo>
                <a:cubicBezTo>
                  <a:pt x="703" y="598"/>
                  <a:pt x="714" y="662"/>
                  <a:pt x="726" y="726"/>
                </a:cubicBezTo>
              </a:path>
            </a:pathLst>
          </a:custGeom>
          <a:noFill/>
          <a:ln w="38100" cmpd="sng">
            <a:solidFill>
              <a:srgbClr val="FF6600"/>
            </a:solidFill>
            <a:round/>
            <a:headEnd/>
            <a:tailEnd/>
          </a:ln>
          <a:effectLst/>
        </p:spPr>
        <p:txBody>
          <a:bodyPr lIns="89896" tIns="44948" rIns="89896" bIns="44948">
            <a:prstTxWarp prst="textNoShape">
              <a:avLst/>
            </a:prstTxWarp>
          </a:bodyPr>
          <a:lstStyle/>
          <a:p>
            <a:endParaRPr lang="it-IT" sz="1588">
              <a:solidFill>
                <a:schemeClr val="tx1"/>
              </a:solidFill>
            </a:endParaRPr>
          </a:p>
        </p:txBody>
      </p:sp>
      <p:sp>
        <p:nvSpPr>
          <p:cNvPr id="19" name="Line 16"/>
          <p:cNvSpPr>
            <a:spLocks noChangeAspect="1" noChangeShapeType="1"/>
          </p:cNvSpPr>
          <p:nvPr/>
        </p:nvSpPr>
        <p:spPr bwMode="auto">
          <a:xfrm>
            <a:off x="6857160" y="3475039"/>
            <a:ext cx="810466" cy="1587"/>
          </a:xfrm>
          <a:prstGeom prst="line">
            <a:avLst/>
          </a:prstGeom>
          <a:noFill/>
          <a:ln w="28575">
            <a:solidFill>
              <a:srgbClr val="FFFFFF"/>
            </a:solidFill>
            <a:round/>
            <a:headEnd type="triangle" w="med" len="me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20" name="Text Box 17"/>
          <p:cNvSpPr txBox="1">
            <a:spLocks noChangeArrowheads="1"/>
          </p:cNvSpPr>
          <p:nvPr/>
        </p:nvSpPr>
        <p:spPr bwMode="auto">
          <a:xfrm>
            <a:off x="9504270" y="3389313"/>
            <a:ext cx="394748" cy="389445"/>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en-GB" sz="1941" dirty="0">
                <a:solidFill>
                  <a:schemeClr val="tx1"/>
                </a:solidFill>
              </a:rPr>
              <a:t>T</a:t>
            </a:r>
            <a:r>
              <a:rPr lang="en-GB" sz="1941" baseline="-25000" dirty="0">
                <a:solidFill>
                  <a:schemeClr val="tx1"/>
                </a:solidFill>
              </a:rPr>
              <a:t>e</a:t>
            </a:r>
          </a:p>
        </p:txBody>
      </p:sp>
      <p:sp>
        <p:nvSpPr>
          <p:cNvPr id="21" name="Freeform 18"/>
          <p:cNvSpPr>
            <a:spLocks noChangeAspect="1"/>
          </p:cNvSpPr>
          <p:nvPr/>
        </p:nvSpPr>
        <p:spPr bwMode="auto">
          <a:xfrm>
            <a:off x="8180715" y="2328864"/>
            <a:ext cx="157163" cy="1011237"/>
          </a:xfrm>
          <a:custGeom>
            <a:avLst/>
            <a:gdLst/>
            <a:ahLst/>
            <a:cxnLst>
              <a:cxn ang="0">
                <a:pos x="0" y="589"/>
              </a:cxn>
              <a:cxn ang="0">
                <a:pos x="45" y="0"/>
              </a:cxn>
              <a:cxn ang="0">
                <a:pos x="90" y="589"/>
              </a:cxn>
            </a:cxnLst>
            <a:rect l="0" t="0" r="r" b="b"/>
            <a:pathLst>
              <a:path w="90" h="589">
                <a:moveTo>
                  <a:pt x="0" y="589"/>
                </a:moveTo>
                <a:cubicBezTo>
                  <a:pt x="15" y="294"/>
                  <a:pt x="30" y="0"/>
                  <a:pt x="45" y="0"/>
                </a:cubicBezTo>
                <a:cubicBezTo>
                  <a:pt x="60" y="0"/>
                  <a:pt x="83" y="491"/>
                  <a:pt x="90" y="589"/>
                </a:cubicBezTo>
              </a:path>
            </a:pathLst>
          </a:custGeom>
          <a:noFill/>
          <a:ln w="38100" cmpd="sng">
            <a:solidFill>
              <a:srgbClr val="FF6600"/>
            </a:solidFill>
            <a:round/>
            <a:headEnd/>
            <a:tailEnd/>
          </a:ln>
          <a:effectLst/>
        </p:spPr>
        <p:txBody>
          <a:bodyPr lIns="89896" tIns="44948" rIns="89896" bIns="44948">
            <a:prstTxWarp prst="textNoShape">
              <a:avLst/>
            </a:prstTxWarp>
          </a:bodyPr>
          <a:lstStyle/>
          <a:p>
            <a:endParaRPr lang="it-IT" sz="1588">
              <a:solidFill>
                <a:schemeClr val="tx1"/>
              </a:solidFill>
            </a:endParaRPr>
          </a:p>
        </p:txBody>
      </p:sp>
      <p:sp>
        <p:nvSpPr>
          <p:cNvPr id="22" name="Line 19"/>
          <p:cNvSpPr>
            <a:spLocks noChangeAspect="1" noChangeShapeType="1"/>
          </p:cNvSpPr>
          <p:nvPr/>
        </p:nvSpPr>
        <p:spPr bwMode="auto">
          <a:xfrm>
            <a:off x="6841752" y="3810000"/>
            <a:ext cx="1493044" cy="1588"/>
          </a:xfrm>
          <a:prstGeom prst="line">
            <a:avLst/>
          </a:prstGeom>
          <a:noFill/>
          <a:ln w="28575">
            <a:solidFill>
              <a:schemeClr val="bg1"/>
            </a:solidFill>
            <a:round/>
            <a:headEnd type="triangle" w="med" len="med"/>
            <a:tailEnd type="triangle" w="med" len="med"/>
          </a:ln>
          <a:effectLst/>
        </p:spPr>
        <p:txBody>
          <a:bodyPr lIns="89896" tIns="44948" rIns="89896" bIns="44948">
            <a:prstTxWarp prst="textNoShape">
              <a:avLst/>
            </a:prstTxWarp>
          </a:bodyPr>
          <a:lstStyle/>
          <a:p>
            <a:endParaRPr lang="it-IT" sz="1588">
              <a:solidFill>
                <a:schemeClr val="tx1"/>
              </a:solidFill>
            </a:endParaRPr>
          </a:p>
        </p:txBody>
      </p:sp>
      <p:sp>
        <p:nvSpPr>
          <p:cNvPr id="23" name="Text Box 20"/>
          <p:cNvSpPr txBox="1">
            <a:spLocks noChangeArrowheads="1"/>
          </p:cNvSpPr>
          <p:nvPr/>
        </p:nvSpPr>
        <p:spPr bwMode="auto">
          <a:xfrm>
            <a:off x="7344056" y="3762375"/>
            <a:ext cx="973791" cy="389445"/>
          </a:xfrm>
          <a:prstGeom prst="rect">
            <a:avLst/>
          </a:prstGeom>
          <a:noFill/>
          <a:ln w="9525">
            <a:noFill/>
            <a:miter lim="800000"/>
            <a:headEnd/>
            <a:tailEnd/>
          </a:ln>
          <a:effectLst/>
        </p:spPr>
        <p:txBody>
          <a:bodyPr lIns="89896" tIns="44948" rIns="89896" bIns="44948">
            <a:prstTxWarp prst="textNoShape">
              <a:avLst/>
            </a:prstTxWarp>
            <a:spAutoFit/>
          </a:bodyPr>
          <a:lstStyle/>
          <a:p>
            <a:r>
              <a:rPr lang="en-GB" sz="1941" dirty="0">
                <a:solidFill>
                  <a:schemeClr val="tx1"/>
                </a:solidFill>
              </a:rPr>
              <a:t>2m</a:t>
            </a:r>
            <a:r>
              <a:rPr lang="en-GB" sz="1941" baseline="-25000" dirty="0">
                <a:solidFill>
                  <a:schemeClr val="tx1"/>
                </a:solidFill>
                <a:sym typeface="Symbol" charset="2"/>
              </a:rPr>
              <a:t></a:t>
            </a:r>
          </a:p>
        </p:txBody>
      </p:sp>
      <p:grpSp>
        <p:nvGrpSpPr>
          <p:cNvPr id="3" name="Group 21"/>
          <p:cNvGrpSpPr>
            <a:grpSpLocks/>
          </p:cNvGrpSpPr>
          <p:nvPr/>
        </p:nvGrpSpPr>
        <p:grpSpPr bwMode="auto">
          <a:xfrm>
            <a:off x="6515100" y="1724025"/>
            <a:ext cx="2517682" cy="1582738"/>
            <a:chOff x="4195" y="1842"/>
            <a:chExt cx="1634" cy="997"/>
          </a:xfrm>
        </p:grpSpPr>
        <p:grpSp>
          <p:nvGrpSpPr>
            <p:cNvPr id="7" name="Group 22"/>
            <p:cNvGrpSpPr>
              <a:grpSpLocks/>
            </p:cNvGrpSpPr>
            <p:nvPr/>
          </p:nvGrpSpPr>
          <p:grpSpPr bwMode="auto">
            <a:xfrm>
              <a:off x="4649" y="1842"/>
              <a:ext cx="726" cy="997"/>
              <a:chOff x="4785" y="1979"/>
              <a:chExt cx="726" cy="997"/>
            </a:xfrm>
          </p:grpSpPr>
          <p:sp>
            <p:nvSpPr>
              <p:cNvPr id="32" name="Rectangle 23"/>
              <p:cNvSpPr>
                <a:spLocks noChangeArrowheads="1"/>
              </p:cNvSpPr>
              <p:nvPr/>
            </p:nvSpPr>
            <p:spPr bwMode="auto">
              <a:xfrm>
                <a:off x="4785" y="2251"/>
                <a:ext cx="453" cy="725"/>
              </a:xfrm>
              <a:prstGeom prst="rect">
                <a:avLst/>
              </a:prstGeom>
              <a:noFill/>
              <a:ln w="25400">
                <a:solidFill>
                  <a:srgbClr val="FF9900"/>
                </a:solidFill>
                <a:miter lim="800000"/>
                <a:headEnd/>
                <a:tailEnd/>
              </a:ln>
              <a:effectLst/>
            </p:spPr>
            <p:txBody>
              <a:bodyPr wrap="none" anchor="ctr">
                <a:prstTxWarp prst="textNoShape">
                  <a:avLst/>
                </a:prstTxWarp>
              </a:bodyPr>
              <a:lstStyle/>
              <a:p>
                <a:endParaRPr lang="it-IT" sz="1588">
                  <a:solidFill>
                    <a:schemeClr val="tx1"/>
                  </a:solidFill>
                </a:endParaRPr>
              </a:p>
            </p:txBody>
          </p:sp>
          <p:sp>
            <p:nvSpPr>
              <p:cNvPr id="33" name="Text Box 24"/>
              <p:cNvSpPr txBox="1">
                <a:spLocks noChangeArrowheads="1"/>
              </p:cNvSpPr>
              <p:nvPr/>
            </p:nvSpPr>
            <p:spPr bwMode="auto">
              <a:xfrm>
                <a:off x="4876" y="1979"/>
                <a:ext cx="635" cy="289"/>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2382" dirty="0">
                    <a:solidFill>
                      <a:schemeClr val="tx1"/>
                    </a:solidFill>
                    <a:latin typeface="Arial Black" charset="0"/>
                    <a:sym typeface="Symbol" charset="2"/>
                  </a:rPr>
                  <a:t></a:t>
                </a:r>
              </a:p>
            </p:txBody>
          </p:sp>
        </p:grpSp>
        <p:grpSp>
          <p:nvGrpSpPr>
            <p:cNvPr id="24" name="Group 25"/>
            <p:cNvGrpSpPr>
              <a:grpSpLocks/>
            </p:cNvGrpSpPr>
            <p:nvPr/>
          </p:nvGrpSpPr>
          <p:grpSpPr bwMode="auto">
            <a:xfrm>
              <a:off x="5103" y="1842"/>
              <a:ext cx="726" cy="997"/>
              <a:chOff x="4785" y="1979"/>
              <a:chExt cx="726" cy="997"/>
            </a:xfrm>
          </p:grpSpPr>
          <p:sp>
            <p:nvSpPr>
              <p:cNvPr id="30" name="Rectangle 26"/>
              <p:cNvSpPr>
                <a:spLocks noChangeArrowheads="1"/>
              </p:cNvSpPr>
              <p:nvPr/>
            </p:nvSpPr>
            <p:spPr bwMode="auto">
              <a:xfrm>
                <a:off x="4785" y="2251"/>
                <a:ext cx="453" cy="725"/>
              </a:xfrm>
              <a:prstGeom prst="rect">
                <a:avLst/>
              </a:prstGeom>
              <a:noFill/>
              <a:ln w="25400">
                <a:solidFill>
                  <a:srgbClr val="FF9900"/>
                </a:solidFill>
                <a:miter lim="800000"/>
                <a:headEnd/>
                <a:tailEnd/>
              </a:ln>
              <a:effectLst/>
            </p:spPr>
            <p:txBody>
              <a:bodyPr wrap="none" anchor="ctr">
                <a:prstTxWarp prst="textNoShape">
                  <a:avLst/>
                </a:prstTxWarp>
              </a:bodyPr>
              <a:lstStyle/>
              <a:p>
                <a:endParaRPr lang="it-IT" sz="1588">
                  <a:solidFill>
                    <a:schemeClr val="tx1"/>
                  </a:solidFill>
                </a:endParaRPr>
              </a:p>
            </p:txBody>
          </p:sp>
          <p:sp>
            <p:nvSpPr>
              <p:cNvPr id="31" name="Text Box 27"/>
              <p:cNvSpPr txBox="1">
                <a:spLocks noChangeArrowheads="1"/>
              </p:cNvSpPr>
              <p:nvPr/>
            </p:nvSpPr>
            <p:spPr bwMode="auto">
              <a:xfrm>
                <a:off x="4876" y="1979"/>
                <a:ext cx="635" cy="289"/>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2382" dirty="0">
                    <a:solidFill>
                      <a:schemeClr val="tx1"/>
                    </a:solidFill>
                    <a:latin typeface="Arial Black" charset="0"/>
                    <a:sym typeface="Symbol" charset="2"/>
                  </a:rPr>
                  <a:t></a:t>
                </a:r>
              </a:p>
            </p:txBody>
          </p:sp>
        </p:grpSp>
        <p:grpSp>
          <p:nvGrpSpPr>
            <p:cNvPr id="25" name="Group 28"/>
            <p:cNvGrpSpPr>
              <a:grpSpLocks/>
            </p:cNvGrpSpPr>
            <p:nvPr/>
          </p:nvGrpSpPr>
          <p:grpSpPr bwMode="auto">
            <a:xfrm>
              <a:off x="4195" y="1842"/>
              <a:ext cx="726" cy="997"/>
              <a:chOff x="4785" y="1979"/>
              <a:chExt cx="726" cy="997"/>
            </a:xfrm>
          </p:grpSpPr>
          <p:sp>
            <p:nvSpPr>
              <p:cNvPr id="28" name="Rectangle 29"/>
              <p:cNvSpPr>
                <a:spLocks noChangeArrowheads="1"/>
              </p:cNvSpPr>
              <p:nvPr/>
            </p:nvSpPr>
            <p:spPr bwMode="auto">
              <a:xfrm>
                <a:off x="4785" y="2251"/>
                <a:ext cx="453" cy="725"/>
              </a:xfrm>
              <a:prstGeom prst="rect">
                <a:avLst/>
              </a:prstGeom>
              <a:noFill/>
              <a:ln w="25400">
                <a:solidFill>
                  <a:srgbClr val="FF9900"/>
                </a:solidFill>
                <a:miter lim="800000"/>
                <a:headEnd/>
                <a:tailEnd/>
              </a:ln>
              <a:effectLst/>
            </p:spPr>
            <p:txBody>
              <a:bodyPr wrap="none" anchor="ctr">
                <a:prstTxWarp prst="textNoShape">
                  <a:avLst/>
                </a:prstTxWarp>
              </a:bodyPr>
              <a:lstStyle/>
              <a:p>
                <a:endParaRPr lang="it-IT" sz="1588">
                  <a:solidFill>
                    <a:schemeClr val="tx1"/>
                  </a:solidFill>
                </a:endParaRPr>
              </a:p>
            </p:txBody>
          </p:sp>
          <p:sp>
            <p:nvSpPr>
              <p:cNvPr id="29" name="Text Box 30"/>
              <p:cNvSpPr txBox="1">
                <a:spLocks noChangeArrowheads="1"/>
              </p:cNvSpPr>
              <p:nvPr/>
            </p:nvSpPr>
            <p:spPr bwMode="auto">
              <a:xfrm>
                <a:off x="4876" y="1979"/>
                <a:ext cx="635" cy="289"/>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2382" dirty="0">
                    <a:solidFill>
                      <a:schemeClr val="tx1"/>
                    </a:solidFill>
                    <a:latin typeface="Arial Black" charset="0"/>
                    <a:sym typeface="Symbol" charset="2"/>
                  </a:rPr>
                  <a:t></a:t>
                </a:r>
              </a:p>
            </p:txBody>
          </p:sp>
        </p:grpSp>
      </p:grpSp>
      <p:sp>
        <p:nvSpPr>
          <p:cNvPr id="34" name="Rectangle 31"/>
          <p:cNvSpPr>
            <a:spLocks noChangeArrowheads="1"/>
          </p:cNvSpPr>
          <p:nvPr/>
        </p:nvSpPr>
        <p:spPr bwMode="auto">
          <a:xfrm>
            <a:off x="1954307" y="5257800"/>
            <a:ext cx="7763752" cy="688117"/>
          </a:xfrm>
          <a:prstGeom prst="rect">
            <a:avLst/>
          </a:prstGeom>
          <a:noFill/>
          <a:ln w="9525">
            <a:noFill/>
            <a:miter lim="800000"/>
            <a:headEnd/>
            <a:tailEnd/>
          </a:ln>
          <a:effectLst/>
        </p:spPr>
        <p:txBody>
          <a:bodyPr wrap="none" lIns="89896" tIns="44948" rIns="89896" bIns="44948">
            <a:prstTxWarp prst="textNoShape">
              <a:avLst/>
            </a:prstTxWarp>
            <a:spAutoFit/>
          </a:bodyPr>
          <a:lstStyle/>
          <a:p>
            <a:r>
              <a:rPr lang="it-IT" sz="1941" dirty="0" err="1">
                <a:solidFill>
                  <a:schemeClr val="tx1"/>
                </a:solidFill>
              </a:rPr>
              <a:t>where</a:t>
            </a:r>
            <a:r>
              <a:rPr lang="it-IT" sz="1941" dirty="0">
                <a:solidFill>
                  <a:schemeClr val="tx1"/>
                </a:solidFill>
              </a:rPr>
              <a:t> the last </a:t>
            </a:r>
            <a:r>
              <a:rPr lang="it-IT" sz="1941" dirty="0" err="1">
                <a:solidFill>
                  <a:schemeClr val="tx1"/>
                </a:solidFill>
              </a:rPr>
              <a:t>term</a:t>
            </a:r>
            <a:r>
              <a:rPr lang="it-IT" sz="1941" dirty="0">
                <a:solidFill>
                  <a:schemeClr val="tx1"/>
                </a:solidFill>
              </a:rPr>
              <a:t> </a:t>
            </a:r>
            <a:r>
              <a:rPr lang="it-IT" sz="1941" dirty="0" err="1">
                <a:solidFill>
                  <a:schemeClr val="tx1"/>
                </a:solidFill>
              </a:rPr>
              <a:t>is</a:t>
            </a:r>
            <a:r>
              <a:rPr lang="it-IT" sz="1941" dirty="0">
                <a:solidFill>
                  <a:schemeClr val="tx1"/>
                </a:solidFill>
              </a:rPr>
              <a:t> the </a:t>
            </a:r>
            <a:r>
              <a:rPr lang="it-IT" sz="1941" dirty="0" err="1">
                <a:solidFill>
                  <a:schemeClr val="tx1"/>
                </a:solidFill>
              </a:rPr>
              <a:t>probability</a:t>
            </a:r>
            <a:r>
              <a:rPr lang="it-IT" sz="1941" dirty="0">
                <a:solidFill>
                  <a:schemeClr val="tx1"/>
                </a:solidFill>
              </a:rPr>
              <a:t> </a:t>
            </a:r>
            <a:r>
              <a:rPr lang="it-IT" sz="1941" dirty="0" err="1">
                <a:solidFill>
                  <a:schemeClr val="tx1"/>
                </a:solidFill>
              </a:rPr>
              <a:t>for</a:t>
            </a:r>
            <a:r>
              <a:rPr lang="it-IT" sz="1941" dirty="0">
                <a:solidFill>
                  <a:schemeClr val="tx1"/>
                </a:solidFill>
              </a:rPr>
              <a:t> a beta </a:t>
            </a:r>
            <a:r>
              <a:rPr lang="it-IT" sz="1941" dirty="0" err="1">
                <a:solidFill>
                  <a:schemeClr val="tx1"/>
                </a:solidFill>
              </a:rPr>
              <a:t>decay</a:t>
            </a:r>
            <a:r>
              <a:rPr lang="it-IT" sz="1941" dirty="0">
                <a:solidFill>
                  <a:schemeClr val="tx1"/>
                </a:solidFill>
              </a:rPr>
              <a:t> electron</a:t>
            </a:r>
          </a:p>
          <a:p>
            <a:r>
              <a:rPr lang="it-IT" sz="1941" dirty="0">
                <a:solidFill>
                  <a:schemeClr val="tx1"/>
                </a:solidFill>
              </a:rPr>
              <a:t>at the endpoint to be measured beyond the 2m</a:t>
            </a:r>
            <a:r>
              <a:rPr lang="it-IT" sz="1941" baseline="-25000" dirty="0">
                <a:solidFill>
                  <a:schemeClr val="tx1"/>
                </a:solidFill>
                <a:sym typeface="Symbol" charset="2"/>
              </a:rPr>
              <a:t> </a:t>
            </a:r>
            <a:r>
              <a:rPr lang="it-IT" sz="1941" dirty="0">
                <a:solidFill>
                  <a:schemeClr val="tx1"/>
                </a:solidFill>
              </a:rPr>
              <a:t>gap</a:t>
            </a:r>
          </a:p>
        </p:txBody>
      </p:sp>
      <p:pic>
        <p:nvPicPr>
          <p:cNvPr id="35" name="Picture 32" descr="eq35new2"/>
          <p:cNvPicPr>
            <a:picLocks noChangeAspect="1" noChangeArrowheads="1"/>
          </p:cNvPicPr>
          <p:nvPr/>
        </p:nvPicPr>
        <p:blipFill>
          <a:blip r:embed="rId2"/>
          <a:srcRect/>
          <a:stretch>
            <a:fillRect/>
          </a:stretch>
        </p:blipFill>
        <p:spPr bwMode="auto">
          <a:xfrm>
            <a:off x="3359524" y="4267200"/>
            <a:ext cx="5750299" cy="8778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886552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58471" y="100853"/>
            <a:ext cx="8875059" cy="1109382"/>
          </a:xfrm>
          <a:noFill/>
        </p:spPr>
        <p:txBody>
          <a:bodyPr>
            <a:noAutofit/>
          </a:bodyPr>
          <a:lstStyle/>
          <a:p>
            <a:pPr eaLnBrk="1" hangingPunct="1"/>
            <a:r>
              <a:rPr lang="en-GB" sz="4000" dirty="0">
                <a:latin typeface="Arial" pitchFamily="-108" charset="0"/>
              </a:rPr>
              <a:t>Some relevant facts</a:t>
            </a:r>
            <a:br>
              <a:rPr lang="en-GB" sz="4000" dirty="0">
                <a:latin typeface="Arial" pitchFamily="-108" charset="0"/>
              </a:rPr>
            </a:br>
            <a:endParaRPr lang="en-GB" sz="4000" b="1" dirty="0">
              <a:latin typeface="Arial" pitchFamily="-108" charset="0"/>
            </a:endParaRPr>
          </a:p>
        </p:txBody>
      </p:sp>
      <p:sp>
        <p:nvSpPr>
          <p:cNvPr id="77" name="Rectangle 78"/>
          <p:cNvSpPr>
            <a:spLocks noChangeArrowheads="1"/>
          </p:cNvSpPr>
          <p:nvPr/>
        </p:nvSpPr>
        <p:spPr bwMode="auto">
          <a:xfrm>
            <a:off x="2099142" y="1888447"/>
            <a:ext cx="8434388" cy="1077987"/>
          </a:xfrm>
          <a:prstGeom prst="rect">
            <a:avLst/>
          </a:prstGeom>
          <a:solidFill>
            <a:schemeClr val="bg1"/>
          </a:solidFill>
          <a:ln w="9525">
            <a:noFill/>
            <a:miter lim="800000"/>
            <a:headEnd/>
            <a:tailEnd/>
          </a:ln>
        </p:spPr>
        <p:txBody>
          <a:bodyPr wrap="square">
            <a:prstTxWarp prst="textNoShape">
              <a:avLst/>
            </a:prstTxWarp>
            <a:spAutoFit/>
          </a:bodyPr>
          <a:lstStyle/>
          <a:p>
            <a:r>
              <a:rPr lang="en-GB" sz="2135" dirty="0">
                <a:latin typeface="Times New Roman"/>
                <a:cs typeface="Times New Roman"/>
              </a:rPr>
              <a:t>Our proposal is based on the fact that the </a:t>
            </a:r>
            <a:r>
              <a:rPr lang="en-GB" sz="2135" dirty="0" err="1">
                <a:latin typeface="Symbol" charset="2"/>
                <a:cs typeface="Symbol" charset="2"/>
              </a:rPr>
              <a:t>s</a:t>
            </a:r>
            <a:r>
              <a:rPr lang="en-GB" sz="2135" dirty="0" err="1">
                <a:latin typeface="Times New Roman"/>
                <a:ea typeface="Wingdings"/>
                <a:cs typeface="Times New Roman"/>
              </a:rPr>
              <a:t>v</a:t>
            </a:r>
            <a:r>
              <a:rPr lang="en-GB" sz="2135" dirty="0">
                <a:latin typeface="Times New Roman"/>
                <a:cs typeface="Times New Roman"/>
              </a:rPr>
              <a:t> does not vanishes when the </a:t>
            </a:r>
            <a:r>
              <a:rPr lang="en-GB" sz="2135" dirty="0">
                <a:latin typeface="Symbol" charset="2"/>
                <a:cs typeface="Symbol" charset="2"/>
              </a:rPr>
              <a:t>n</a:t>
            </a:r>
            <a:r>
              <a:rPr lang="en-GB" sz="2135" dirty="0">
                <a:latin typeface="Times New Roman"/>
                <a:cs typeface="Times New Roman"/>
              </a:rPr>
              <a:t> energy is negligible and it reaches a constant value depending on the target nucleus. </a:t>
            </a:r>
          </a:p>
        </p:txBody>
      </p:sp>
      <p:sp>
        <p:nvSpPr>
          <p:cNvPr id="78" name="Rectangle 78"/>
          <p:cNvSpPr>
            <a:spLocks noChangeArrowheads="1"/>
          </p:cNvSpPr>
          <p:nvPr/>
        </p:nvSpPr>
        <p:spPr bwMode="auto">
          <a:xfrm>
            <a:off x="1877266" y="4018092"/>
            <a:ext cx="8804182" cy="1406539"/>
          </a:xfrm>
          <a:prstGeom prst="rect">
            <a:avLst/>
          </a:prstGeom>
          <a:solidFill>
            <a:schemeClr val="bg1"/>
          </a:solidFill>
          <a:ln w="9525">
            <a:noFill/>
            <a:miter lim="800000"/>
            <a:headEnd/>
            <a:tailEnd/>
          </a:ln>
        </p:spPr>
        <p:txBody>
          <a:bodyPr>
            <a:prstTxWarp prst="textNoShape">
              <a:avLst/>
            </a:prstTxWarp>
            <a:spAutoFit/>
          </a:bodyPr>
          <a:lstStyle/>
          <a:p>
            <a:pPr algn="just"/>
            <a:r>
              <a:rPr lang="en-GB" sz="2135" dirty="0">
                <a:latin typeface="Times New Roman"/>
                <a:cs typeface="Times New Roman"/>
              </a:rPr>
              <a:t>Other authors adopted different  </a:t>
            </a:r>
            <a:r>
              <a:rPr lang="en-GB" sz="2135" dirty="0">
                <a:latin typeface="Symbol" charset="2"/>
                <a:cs typeface="Symbol" charset="2"/>
              </a:rPr>
              <a:t>n</a:t>
            </a:r>
            <a:r>
              <a:rPr lang="en-GB" sz="2135" dirty="0">
                <a:latin typeface="Times New Roman"/>
                <a:cs typeface="Times New Roman"/>
              </a:rPr>
              <a:t> cross section calculations</a:t>
            </a:r>
            <a:r>
              <a:rPr lang="en-GB" sz="2135" baseline="30000" dirty="0">
                <a:latin typeface="Wingdings"/>
                <a:ea typeface="Wingdings"/>
                <a:cs typeface="Wingdings"/>
              </a:rPr>
              <a:t></a:t>
            </a:r>
            <a:r>
              <a:rPr lang="en-GB" sz="2135" dirty="0">
                <a:latin typeface="Times New Roman"/>
                <a:cs typeface="Times New Roman"/>
              </a:rPr>
              <a:t>:</a:t>
            </a:r>
          </a:p>
          <a:p>
            <a:pPr algn="just"/>
            <a:r>
              <a:rPr lang="en-GB" sz="2135" dirty="0">
                <a:latin typeface="Symbol" charset="2"/>
                <a:cs typeface="Symbol" charset="2"/>
              </a:rPr>
              <a:t>s≈</a:t>
            </a:r>
            <a:r>
              <a:rPr lang="en-GB" sz="2135" dirty="0">
                <a:latin typeface="Times New Roman"/>
                <a:cs typeface="Times New Roman"/>
              </a:rPr>
              <a:t>m</a:t>
            </a:r>
            <a:r>
              <a:rPr lang="en-GB" sz="2135" baseline="30000" dirty="0">
                <a:latin typeface="Symbol" charset="2"/>
                <a:cs typeface="Symbol" charset="2"/>
              </a:rPr>
              <a:t>2</a:t>
            </a:r>
            <a:r>
              <a:rPr lang="en-GB" sz="2135" dirty="0">
                <a:latin typeface="Times New Roman"/>
                <a:cs typeface="Times New Roman"/>
              </a:rPr>
              <a:t>  for not relativistic neutrinos (m</a:t>
            </a:r>
            <a:r>
              <a:rPr lang="en-GB" sz="2135" baseline="-25000" dirty="0">
                <a:latin typeface="Symbol" charset="2"/>
                <a:cs typeface="Symbol" charset="2"/>
              </a:rPr>
              <a:t>n</a:t>
            </a:r>
            <a:r>
              <a:rPr lang="en-GB" sz="2135" dirty="0">
                <a:latin typeface="Times New Roman"/>
                <a:cs typeface="Times New Roman"/>
              </a:rPr>
              <a:t>~1eV) and  </a:t>
            </a:r>
            <a:r>
              <a:rPr lang="en-GB" sz="2135" dirty="0">
                <a:latin typeface="Symbol" charset="2"/>
                <a:cs typeface="Symbol" charset="2"/>
              </a:rPr>
              <a:t>s=s</a:t>
            </a:r>
            <a:r>
              <a:rPr lang="en-GB" sz="2135" baseline="-25000" dirty="0">
                <a:latin typeface="Times New Roman"/>
                <a:cs typeface="Times New Roman"/>
              </a:rPr>
              <a:t>0 </a:t>
            </a:r>
            <a:r>
              <a:rPr lang="en-GB" sz="2135" dirty="0">
                <a:latin typeface="Times New Roman"/>
                <a:cs typeface="Times New Roman"/>
              </a:rPr>
              <a:t>xE</a:t>
            </a:r>
            <a:r>
              <a:rPr lang="en-GB" sz="2135" baseline="30000" dirty="0">
                <a:latin typeface="Times New Roman"/>
                <a:cs typeface="Times New Roman"/>
              </a:rPr>
              <a:t>2 </a:t>
            </a:r>
            <a:r>
              <a:rPr lang="en-GB" sz="2135" dirty="0">
                <a:latin typeface="Times New Roman"/>
                <a:cs typeface="Times New Roman"/>
              </a:rPr>
              <a:t>(</a:t>
            </a:r>
            <a:r>
              <a:rPr lang="en-GB" sz="2135" dirty="0" err="1">
                <a:latin typeface="Times New Roman"/>
                <a:cs typeface="Times New Roman"/>
              </a:rPr>
              <a:t>m</a:t>
            </a:r>
            <a:r>
              <a:rPr lang="en-GB" sz="2135" baseline="-25000" dirty="0" err="1">
                <a:latin typeface="Symbol" charset="2"/>
                <a:cs typeface="Symbol" charset="2"/>
              </a:rPr>
              <a:t>n</a:t>
            </a:r>
            <a:r>
              <a:rPr lang="en-GB" sz="2135" dirty="0" err="1">
                <a:latin typeface="Times New Roman"/>
                <a:cs typeface="Times New Roman"/>
              </a:rPr>
              <a:t>~meV</a:t>
            </a:r>
            <a:r>
              <a:rPr lang="en-GB" sz="2135" dirty="0">
                <a:latin typeface="Times New Roman"/>
                <a:cs typeface="Times New Roman"/>
              </a:rPr>
              <a:t>) for   relativistic neutrinos and subsequently they obtained cross section in the range of </a:t>
            </a:r>
            <a:r>
              <a:rPr lang="en-GB" sz="2135" dirty="0">
                <a:latin typeface="Symbol" charset="2"/>
                <a:cs typeface="Symbol" charset="2"/>
              </a:rPr>
              <a:t>s</a:t>
            </a:r>
            <a:r>
              <a:rPr lang="en-GB" sz="2135" dirty="0">
                <a:latin typeface="Times New Roman"/>
                <a:cs typeface="Times New Roman"/>
              </a:rPr>
              <a:t>≈ 10</a:t>
            </a:r>
            <a:r>
              <a:rPr lang="en-GB" sz="2135" baseline="30000" dirty="0">
                <a:latin typeface="Times New Roman"/>
                <a:cs typeface="Times New Roman"/>
              </a:rPr>
              <a:t>-56</a:t>
            </a:r>
            <a:r>
              <a:rPr lang="en-GB" sz="2135" dirty="0">
                <a:latin typeface="Times New Roman"/>
                <a:cs typeface="Times New Roman"/>
              </a:rPr>
              <a:t> -10</a:t>
            </a:r>
            <a:r>
              <a:rPr lang="en-GB" sz="2135" baseline="30000" dirty="0">
                <a:latin typeface="Times New Roman"/>
                <a:cs typeface="Times New Roman"/>
              </a:rPr>
              <a:t>-62</a:t>
            </a:r>
            <a:r>
              <a:rPr lang="en-GB" sz="2135" dirty="0">
                <a:latin typeface="Times New Roman"/>
                <a:cs typeface="Times New Roman"/>
              </a:rPr>
              <a:t> cm</a:t>
            </a:r>
            <a:r>
              <a:rPr lang="en-GB" sz="2135" baseline="30000" dirty="0">
                <a:latin typeface="Times New Roman"/>
                <a:cs typeface="Times New Roman"/>
              </a:rPr>
              <a:t>2</a:t>
            </a:r>
            <a:r>
              <a:rPr lang="en-GB" sz="2135" dirty="0">
                <a:latin typeface="Times New Roman"/>
                <a:cs typeface="Times New Roman"/>
              </a:rPr>
              <a:t>.</a:t>
            </a:r>
          </a:p>
        </p:txBody>
      </p:sp>
      <p:sp>
        <p:nvSpPr>
          <p:cNvPr id="5" name="TextBox 4"/>
          <p:cNvSpPr txBox="1"/>
          <p:nvPr/>
        </p:nvSpPr>
        <p:spPr>
          <a:xfrm>
            <a:off x="2028266" y="6102843"/>
            <a:ext cx="8954695" cy="400110"/>
          </a:xfrm>
          <a:prstGeom prst="rect">
            <a:avLst/>
          </a:prstGeom>
          <a:noFill/>
        </p:spPr>
        <p:txBody>
          <a:bodyPr wrap="none" rtlCol="0">
            <a:spAutoFit/>
          </a:bodyPr>
          <a:lstStyle/>
          <a:p>
            <a:pPr>
              <a:buFont typeface="Wingdings" charset="2"/>
              <a:buChar char="v"/>
            </a:pPr>
            <a:r>
              <a:rPr lang="en-US" sz="2000" dirty="0">
                <a:solidFill>
                  <a:schemeClr val="tx1"/>
                </a:solidFill>
              </a:rPr>
              <a:t> G. B. Gemini </a:t>
            </a:r>
            <a:r>
              <a:rPr lang="en-US" sz="2000" dirty="0" err="1">
                <a:solidFill>
                  <a:schemeClr val="tx1"/>
                </a:solidFill>
              </a:rPr>
              <a:t>Phys.Scripta</a:t>
            </a:r>
            <a:r>
              <a:rPr lang="en-US" sz="2000" dirty="0">
                <a:solidFill>
                  <a:schemeClr val="tx1"/>
                </a:solidFill>
              </a:rPr>
              <a:t> T121:131-136, 2005 and references therein. </a:t>
            </a:r>
          </a:p>
        </p:txBody>
      </p:sp>
    </p:spTree>
    <p:extLst>
      <p:ext uri="{BB962C8B-B14F-4D97-AF65-F5344CB8AC3E}">
        <p14:creationId xmlns:p14="http://schemas.microsoft.com/office/powerpoint/2010/main" val="380781992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ChangeArrowheads="1"/>
          </p:cNvSpPr>
          <p:nvPr/>
        </p:nvSpPr>
        <p:spPr bwMode="auto">
          <a:xfrm>
            <a:off x="1658471" y="45842"/>
            <a:ext cx="8875059" cy="707886"/>
          </a:xfrm>
          <a:prstGeom prst="rect">
            <a:avLst/>
          </a:prstGeom>
          <a:noFill/>
          <a:ln w="9525">
            <a:noFill/>
            <a:miter lim="800000"/>
            <a:headEnd/>
            <a:tailEnd/>
          </a:ln>
        </p:spPr>
        <p:txBody>
          <a:bodyPr>
            <a:prstTxWarp prst="textNoShape">
              <a:avLst/>
            </a:prstTxWarp>
            <a:spAutoFit/>
          </a:bodyPr>
          <a:lstStyle/>
          <a:p>
            <a:pPr algn="ctr"/>
            <a:r>
              <a:rPr lang="en-GB" sz="4000" dirty="0">
                <a:solidFill>
                  <a:schemeClr val="tx1"/>
                </a:solidFill>
                <a:latin typeface="Arial" pitchFamily="-108" charset="0"/>
              </a:rPr>
              <a:t>How to evaluate NCB cross section</a:t>
            </a:r>
          </a:p>
        </p:txBody>
      </p:sp>
      <p:sp>
        <p:nvSpPr>
          <p:cNvPr id="32771" name="Rectangle 1027"/>
          <p:cNvSpPr>
            <a:spLocks noChangeArrowheads="1"/>
          </p:cNvSpPr>
          <p:nvPr/>
        </p:nvSpPr>
        <p:spPr bwMode="auto">
          <a:xfrm>
            <a:off x="1806388" y="5253645"/>
            <a:ext cx="8505265" cy="630044"/>
          </a:xfrm>
          <a:prstGeom prst="rect">
            <a:avLst/>
          </a:prstGeom>
          <a:noFill/>
          <a:ln w="19050" cap="flat" cmpd="sng" algn="ctr">
            <a:solidFill>
              <a:srgbClr val="CC0000"/>
            </a:solidFill>
            <a:prstDash val="solid"/>
            <a:miter lim="800000"/>
            <a:headEnd type="none" w="med" len="med"/>
            <a:tailEnd type="none" w="med" len="med"/>
          </a:ln>
        </p:spPr>
        <p:txBody>
          <a:bodyPr>
            <a:prstTxWarp prst="textNoShape">
              <a:avLst/>
            </a:prstTxWarp>
            <a:spAutoFit/>
          </a:bodyPr>
          <a:lstStyle/>
          <a:p>
            <a:pPr algn="just"/>
            <a:r>
              <a:rPr lang="en-GB" sz="1747" dirty="0">
                <a:solidFill>
                  <a:schemeClr val="tx1"/>
                </a:solidFill>
                <a:latin typeface="Arial" pitchFamily="-108" charset="0"/>
              </a:rPr>
              <a:t>The invariant amplitudes of the two processes are identical (due to </a:t>
            </a:r>
            <a:r>
              <a:rPr lang="it-IT" sz="1747" dirty="0">
                <a:solidFill>
                  <a:schemeClr val="tx1"/>
                </a:solidFill>
                <a:latin typeface="Symbol" pitchFamily="-108" charset="2"/>
                <a:sym typeface="Symbol" pitchFamily="-108" charset="2"/>
              </a:rPr>
              <a:t></a:t>
            </a:r>
            <a:r>
              <a:rPr lang="en-GB" sz="1747" dirty="0">
                <a:solidFill>
                  <a:schemeClr val="tx1"/>
                </a:solidFill>
                <a:latin typeface="Arial" pitchFamily="-108" charset="0"/>
              </a:rPr>
              <a:t> crossing).</a:t>
            </a:r>
          </a:p>
          <a:p>
            <a:pPr algn="just"/>
            <a:r>
              <a:rPr lang="en-GB" sz="1747" dirty="0">
                <a:solidFill>
                  <a:schemeClr val="tx1"/>
                </a:solidFill>
                <a:latin typeface="Arial" pitchFamily="-108" charset="0"/>
              </a:rPr>
              <a:t>This fact allows to evaluate the NCB cross section in an easy way.</a:t>
            </a:r>
          </a:p>
        </p:txBody>
      </p:sp>
      <p:grpSp>
        <p:nvGrpSpPr>
          <p:cNvPr id="32773" name="Group 1028"/>
          <p:cNvGrpSpPr>
            <a:grpSpLocks/>
          </p:cNvGrpSpPr>
          <p:nvPr/>
        </p:nvGrpSpPr>
        <p:grpSpPr bwMode="auto">
          <a:xfrm>
            <a:off x="3803277" y="2837329"/>
            <a:ext cx="4222735" cy="2046180"/>
            <a:chOff x="72" y="1748"/>
            <a:chExt cx="3255" cy="1676"/>
          </a:xfrm>
        </p:grpSpPr>
        <p:sp>
          <p:nvSpPr>
            <p:cNvPr id="174085" name="Oval 1029"/>
            <p:cNvSpPr>
              <a:spLocks noChangeArrowheads="1"/>
            </p:cNvSpPr>
            <p:nvPr/>
          </p:nvSpPr>
          <p:spPr bwMode="auto">
            <a:xfrm>
              <a:off x="1537" y="2602"/>
              <a:ext cx="124" cy="111"/>
            </a:xfrm>
            <a:prstGeom prst="ellipse">
              <a:avLst/>
            </a:prstGeom>
            <a:solidFill>
              <a:srgbClr val="C00000"/>
            </a:solidFill>
            <a:ln w="9525">
              <a:solidFill>
                <a:srgbClr val="C00000"/>
              </a:solidFill>
              <a:round/>
              <a:headEnd/>
              <a:tailEnd/>
            </a:ln>
            <a:effectLst/>
          </p:spPr>
          <p:txBody>
            <a:bodyPr wrap="none" anchor="ctr">
              <a:prstTxWarp prst="textNoShape">
                <a:avLst/>
              </a:prstTxWarp>
            </a:bodyPr>
            <a:lstStyle/>
            <a:p>
              <a:pPr>
                <a:defRPr/>
              </a:pPr>
              <a:endParaRPr lang="en-US" sz="1588" dirty="0">
                <a:effectLst>
                  <a:outerShdw blurRad="38100" dist="38100" dir="2700000" algn="tl">
                    <a:srgbClr val="000000">
                      <a:alpha val="43137"/>
                    </a:srgbClr>
                  </a:outerShdw>
                </a:effectLst>
              </a:endParaRPr>
            </a:p>
          </p:txBody>
        </p:sp>
        <p:sp>
          <p:nvSpPr>
            <p:cNvPr id="174086" name="Line 1030"/>
            <p:cNvSpPr>
              <a:spLocks noChangeShapeType="1"/>
            </p:cNvSpPr>
            <p:nvPr/>
          </p:nvSpPr>
          <p:spPr bwMode="auto">
            <a:xfrm flipV="1">
              <a:off x="1619" y="2051"/>
              <a:ext cx="1568" cy="589"/>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defRPr/>
              </a:pPr>
              <a:endParaRPr lang="en-US" sz="1588">
                <a:effectLst>
                  <a:outerShdw blurRad="38100" dist="38100" dir="2700000" algn="tl">
                    <a:srgbClr val="000000">
                      <a:alpha val="43137"/>
                    </a:srgbClr>
                  </a:outerShdw>
                </a:effectLst>
              </a:endParaRPr>
            </a:p>
          </p:txBody>
        </p:sp>
        <p:sp>
          <p:nvSpPr>
            <p:cNvPr id="174087" name="Line 1031"/>
            <p:cNvSpPr>
              <a:spLocks noChangeShapeType="1"/>
            </p:cNvSpPr>
            <p:nvPr/>
          </p:nvSpPr>
          <p:spPr bwMode="auto">
            <a:xfrm>
              <a:off x="1619" y="2639"/>
              <a:ext cx="1650" cy="147"/>
            </a:xfrm>
            <a:prstGeom prst="line">
              <a:avLst/>
            </a:prstGeom>
            <a:noFill/>
            <a:ln w="28575">
              <a:solidFill>
                <a:schemeClr val="tx1"/>
              </a:solidFill>
              <a:round/>
              <a:headEnd/>
              <a:tailEnd type="triangle" w="med" len="med"/>
            </a:ln>
            <a:effectLst/>
          </p:spPr>
          <p:txBody>
            <a:bodyPr wrap="none" anchor="ctr">
              <a:prstTxWarp prst="textNoShape">
                <a:avLst/>
              </a:prstTxWarp>
            </a:bodyPr>
            <a:lstStyle/>
            <a:p>
              <a:pPr>
                <a:defRPr/>
              </a:pPr>
              <a:endParaRPr lang="en-US" sz="1588">
                <a:effectLst>
                  <a:outerShdw blurRad="38100" dist="38100" dir="2700000" algn="tl">
                    <a:srgbClr val="000000">
                      <a:alpha val="43137"/>
                    </a:srgbClr>
                  </a:outerShdw>
                </a:effectLst>
              </a:endParaRPr>
            </a:p>
          </p:txBody>
        </p:sp>
        <p:sp>
          <p:nvSpPr>
            <p:cNvPr id="32788" name="Rectangle 1032"/>
            <p:cNvSpPr>
              <a:spLocks noChangeArrowheads="1"/>
            </p:cNvSpPr>
            <p:nvPr/>
          </p:nvSpPr>
          <p:spPr bwMode="auto">
            <a:xfrm>
              <a:off x="286" y="2112"/>
              <a:ext cx="293" cy="343"/>
            </a:xfrm>
            <a:prstGeom prst="rect">
              <a:avLst/>
            </a:prstGeom>
            <a:noFill/>
            <a:ln w="9525">
              <a:noFill/>
              <a:miter lim="800000"/>
              <a:headEnd/>
              <a:tailEnd/>
            </a:ln>
          </p:spPr>
          <p:txBody>
            <a:bodyPr wrap="none">
              <a:prstTxWarp prst="textNoShape">
                <a:avLst/>
              </a:prstTxWarp>
              <a:spAutoFit/>
            </a:bodyPr>
            <a:lstStyle/>
            <a:p>
              <a:r>
                <a:rPr lang="en-GB" sz="2118" i="1" dirty="0">
                  <a:solidFill>
                    <a:schemeClr val="tx1"/>
                  </a:solidFill>
                  <a:latin typeface="Arial" pitchFamily="-108" charset="0"/>
                </a:rPr>
                <a:t>N</a:t>
              </a:r>
            </a:p>
          </p:txBody>
        </p:sp>
        <p:sp>
          <p:nvSpPr>
            <p:cNvPr id="32789" name="Rectangle 1033"/>
            <p:cNvSpPr>
              <a:spLocks noChangeArrowheads="1"/>
            </p:cNvSpPr>
            <p:nvPr/>
          </p:nvSpPr>
          <p:spPr bwMode="auto">
            <a:xfrm>
              <a:off x="2809" y="1748"/>
              <a:ext cx="324" cy="343"/>
            </a:xfrm>
            <a:prstGeom prst="rect">
              <a:avLst/>
            </a:prstGeom>
            <a:noFill/>
            <a:ln w="9525">
              <a:noFill/>
              <a:miter lim="800000"/>
              <a:headEnd/>
              <a:tailEnd/>
            </a:ln>
          </p:spPr>
          <p:txBody>
            <a:bodyPr wrap="none">
              <a:prstTxWarp prst="textNoShape">
                <a:avLst/>
              </a:prstTxWarp>
              <a:spAutoFit/>
            </a:bodyPr>
            <a:lstStyle/>
            <a:p>
              <a:r>
                <a:rPr lang="en-GB" sz="2118" i="1" dirty="0">
                  <a:solidFill>
                    <a:schemeClr val="tx1"/>
                  </a:solidFill>
                  <a:latin typeface="Arial" pitchFamily="-108" charset="0"/>
                </a:rPr>
                <a:t>N</a:t>
              </a:r>
              <a:r>
                <a:rPr lang="en-GB" sz="2118" i="1" baseline="30000" dirty="0">
                  <a:solidFill>
                    <a:schemeClr val="tx1"/>
                  </a:solidFill>
                  <a:latin typeface="Arial" pitchFamily="-108" charset="0"/>
                </a:rPr>
                <a:t>’</a:t>
              </a:r>
              <a:endParaRPr lang="en-GB" sz="2118" i="1" dirty="0">
                <a:solidFill>
                  <a:schemeClr val="tx1"/>
                </a:solidFill>
                <a:latin typeface="Arial" pitchFamily="-108" charset="0"/>
              </a:endParaRPr>
            </a:p>
          </p:txBody>
        </p:sp>
        <p:sp>
          <p:nvSpPr>
            <p:cNvPr id="32790" name="Rectangle 1034"/>
            <p:cNvSpPr>
              <a:spLocks noChangeArrowheads="1"/>
            </p:cNvSpPr>
            <p:nvPr/>
          </p:nvSpPr>
          <p:spPr bwMode="auto">
            <a:xfrm>
              <a:off x="3022" y="2415"/>
              <a:ext cx="305" cy="343"/>
            </a:xfrm>
            <a:prstGeom prst="rect">
              <a:avLst/>
            </a:prstGeom>
            <a:noFill/>
            <a:ln w="9525">
              <a:noFill/>
              <a:miter lim="800000"/>
              <a:headEnd/>
              <a:tailEnd/>
            </a:ln>
          </p:spPr>
          <p:txBody>
            <a:bodyPr wrap="none">
              <a:prstTxWarp prst="textNoShape">
                <a:avLst/>
              </a:prstTxWarp>
              <a:spAutoFit/>
            </a:bodyPr>
            <a:lstStyle/>
            <a:p>
              <a:r>
                <a:rPr lang="en-GB" sz="2118" i="1" dirty="0" err="1">
                  <a:solidFill>
                    <a:schemeClr val="tx1"/>
                  </a:solidFill>
                  <a:latin typeface="Arial" pitchFamily="-108" charset="0"/>
                </a:rPr>
                <a:t>e</a:t>
              </a:r>
              <a:r>
                <a:rPr lang="en-GB" sz="2118" i="1" baseline="30000" dirty="0">
                  <a:solidFill>
                    <a:schemeClr val="tx1"/>
                  </a:solidFill>
                  <a:latin typeface="Arial" pitchFamily="-108" charset="0"/>
                </a:rPr>
                <a:t>-</a:t>
              </a:r>
              <a:endParaRPr lang="en-GB" sz="2118" i="1" dirty="0">
                <a:solidFill>
                  <a:schemeClr val="tx1"/>
                </a:solidFill>
                <a:latin typeface="Arial" pitchFamily="-108" charset="0"/>
              </a:endParaRPr>
            </a:p>
          </p:txBody>
        </p:sp>
        <p:sp>
          <p:nvSpPr>
            <p:cNvPr id="32791" name="Rectangle 1035"/>
            <p:cNvSpPr>
              <a:spLocks noChangeArrowheads="1"/>
            </p:cNvSpPr>
            <p:nvPr/>
          </p:nvSpPr>
          <p:spPr bwMode="auto">
            <a:xfrm>
              <a:off x="72" y="3081"/>
              <a:ext cx="251" cy="343"/>
            </a:xfrm>
            <a:prstGeom prst="rect">
              <a:avLst/>
            </a:prstGeom>
            <a:noFill/>
            <a:ln w="9525">
              <a:noFill/>
              <a:miter lim="800000"/>
              <a:headEnd/>
              <a:tailEnd/>
            </a:ln>
          </p:spPr>
          <p:txBody>
            <a:bodyPr wrap="none">
              <a:prstTxWarp prst="textNoShape">
                <a:avLst/>
              </a:prstTxWarp>
              <a:spAutoFit/>
            </a:bodyPr>
            <a:lstStyle/>
            <a:p>
              <a:r>
                <a:rPr lang="en-GB" sz="2118" i="1" dirty="0" err="1">
                  <a:solidFill>
                    <a:schemeClr val="tx1"/>
                  </a:solidFill>
                  <a:latin typeface="Symbol" pitchFamily="-108" charset="2"/>
                  <a:sym typeface="Symbol" pitchFamily="-108" charset="2"/>
                </a:rPr>
                <a:t></a:t>
              </a:r>
              <a:endParaRPr lang="en-GB" sz="2118" i="1" dirty="0">
                <a:solidFill>
                  <a:schemeClr val="tx1"/>
                </a:solidFill>
                <a:latin typeface="Arial" pitchFamily="-108" charset="0"/>
              </a:endParaRPr>
            </a:p>
          </p:txBody>
        </p:sp>
        <p:sp>
          <p:nvSpPr>
            <p:cNvPr id="174092" name="Line 1036"/>
            <p:cNvSpPr>
              <a:spLocks noChangeShapeType="1"/>
            </p:cNvSpPr>
            <p:nvPr/>
          </p:nvSpPr>
          <p:spPr bwMode="auto">
            <a:xfrm flipV="1">
              <a:off x="146" y="2685"/>
              <a:ext cx="1400" cy="550"/>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a:defRPr/>
              </a:pPr>
              <a:endParaRPr lang="en-US" sz="1588">
                <a:effectLst>
                  <a:outerShdw blurRad="38100" dist="38100" dir="2700000" algn="tl">
                    <a:srgbClr val="000000">
                      <a:alpha val="43137"/>
                    </a:srgbClr>
                  </a:outerShdw>
                </a:effectLst>
              </a:endParaRPr>
            </a:p>
          </p:txBody>
        </p:sp>
        <p:sp>
          <p:nvSpPr>
            <p:cNvPr id="174093" name="Line 1037"/>
            <p:cNvSpPr>
              <a:spLocks noChangeShapeType="1"/>
            </p:cNvSpPr>
            <p:nvPr/>
          </p:nvSpPr>
          <p:spPr bwMode="auto">
            <a:xfrm>
              <a:off x="202" y="2443"/>
              <a:ext cx="1344" cy="19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defRPr/>
              </a:pPr>
              <a:endParaRPr lang="en-US" sz="1588">
                <a:effectLst>
                  <a:outerShdw blurRad="38100" dist="38100" dir="2700000" algn="tl">
                    <a:srgbClr val="000000">
                      <a:alpha val="43137"/>
                    </a:srgbClr>
                  </a:outerShdw>
                </a:effectLst>
              </a:endParaRPr>
            </a:p>
          </p:txBody>
        </p:sp>
      </p:grpSp>
      <p:grpSp>
        <p:nvGrpSpPr>
          <p:cNvPr id="2" name="Group 1">
            <a:extLst>
              <a:ext uri="{FF2B5EF4-FFF2-40B4-BE49-F238E27FC236}">
                <a16:creationId xmlns:a16="http://schemas.microsoft.com/office/drawing/2014/main" id="{6381621E-C711-7A49-BDE9-07476587F976}"/>
              </a:ext>
            </a:extLst>
          </p:cNvPr>
          <p:cNvGrpSpPr/>
          <p:nvPr/>
        </p:nvGrpSpPr>
        <p:grpSpPr>
          <a:xfrm>
            <a:off x="3729318" y="1047342"/>
            <a:ext cx="4364141" cy="1642070"/>
            <a:chOff x="3729318" y="1047342"/>
            <a:chExt cx="4364141" cy="1642070"/>
          </a:xfrm>
        </p:grpSpPr>
        <p:grpSp>
          <p:nvGrpSpPr>
            <p:cNvPr id="27" name="Group 26"/>
            <p:cNvGrpSpPr/>
            <p:nvPr/>
          </p:nvGrpSpPr>
          <p:grpSpPr>
            <a:xfrm>
              <a:off x="3729318" y="1047342"/>
              <a:ext cx="4364141" cy="1642070"/>
              <a:chOff x="2133600" y="914400"/>
              <a:chExt cx="4496388" cy="1691830"/>
            </a:xfrm>
          </p:grpSpPr>
          <p:sp>
            <p:nvSpPr>
              <p:cNvPr id="174095" name="Oval 1039"/>
              <p:cNvSpPr>
                <a:spLocks noChangeArrowheads="1"/>
              </p:cNvSpPr>
              <p:nvPr/>
            </p:nvSpPr>
            <p:spPr bwMode="auto">
              <a:xfrm>
                <a:off x="3976798" y="1584843"/>
                <a:ext cx="184453" cy="163523"/>
              </a:xfrm>
              <a:prstGeom prst="ellipse">
                <a:avLst/>
              </a:prstGeom>
              <a:solidFill>
                <a:srgbClr val="C00000"/>
              </a:solidFill>
              <a:ln w="9525">
                <a:solidFill>
                  <a:schemeClr val="bg1"/>
                </a:solidFill>
                <a:round/>
                <a:headEnd/>
                <a:tailEnd/>
              </a:ln>
              <a:effectLst/>
            </p:spPr>
            <p:txBody>
              <a:bodyPr wrap="none" anchor="ctr">
                <a:prstTxWarp prst="textNoShape">
                  <a:avLst/>
                </a:prstTxWarp>
              </a:bodyPr>
              <a:lstStyle/>
              <a:p>
                <a:pPr>
                  <a:defRPr/>
                </a:pPr>
                <a:endParaRPr lang="en-US" sz="1588">
                  <a:solidFill>
                    <a:schemeClr val="bg1"/>
                  </a:solidFill>
                  <a:effectLst>
                    <a:outerShdw blurRad="38100" dist="38100" dir="2700000" algn="tl">
                      <a:srgbClr val="000000">
                        <a:alpha val="43137"/>
                      </a:srgbClr>
                    </a:outerShdw>
                  </a:effectLst>
                </a:endParaRPr>
              </a:p>
            </p:txBody>
          </p:sp>
          <p:sp>
            <p:nvSpPr>
              <p:cNvPr id="174096" name="Line 1040"/>
              <p:cNvSpPr>
                <a:spLocks noChangeShapeType="1"/>
              </p:cNvSpPr>
              <p:nvPr/>
            </p:nvSpPr>
            <p:spPr bwMode="auto">
              <a:xfrm flipV="1">
                <a:off x="4101104" y="1337043"/>
                <a:ext cx="2528884" cy="301888"/>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defRPr/>
                </a:pPr>
                <a:endParaRPr lang="en-US" sz="1588">
                  <a:solidFill>
                    <a:schemeClr val="bg1"/>
                  </a:solidFill>
                  <a:effectLst>
                    <a:outerShdw blurRad="38100" dist="38100" dir="2700000" algn="tl">
                      <a:srgbClr val="000000">
                        <a:alpha val="43137"/>
                      </a:srgbClr>
                    </a:outerShdw>
                  </a:effectLst>
                </a:endParaRPr>
              </a:p>
            </p:txBody>
          </p:sp>
          <p:sp>
            <p:nvSpPr>
              <p:cNvPr id="174097" name="Line 1041"/>
              <p:cNvSpPr>
                <a:spLocks noChangeShapeType="1"/>
              </p:cNvSpPr>
              <p:nvPr/>
            </p:nvSpPr>
            <p:spPr bwMode="auto">
              <a:xfrm>
                <a:off x="4101104" y="1638931"/>
                <a:ext cx="2455370" cy="217611"/>
              </a:xfrm>
              <a:prstGeom prst="line">
                <a:avLst/>
              </a:prstGeom>
              <a:noFill/>
              <a:ln w="28575">
                <a:solidFill>
                  <a:schemeClr val="tx1"/>
                </a:solidFill>
                <a:round/>
                <a:headEnd/>
                <a:tailEnd type="triangle" w="med" len="med"/>
              </a:ln>
              <a:effectLst/>
            </p:spPr>
            <p:txBody>
              <a:bodyPr wrap="none" anchor="ctr">
                <a:prstTxWarp prst="textNoShape">
                  <a:avLst/>
                </a:prstTxWarp>
              </a:bodyPr>
              <a:lstStyle/>
              <a:p>
                <a:pPr>
                  <a:defRPr/>
                </a:pPr>
                <a:endParaRPr lang="en-US" sz="1588">
                  <a:solidFill>
                    <a:schemeClr val="bg1"/>
                  </a:solidFill>
                  <a:effectLst>
                    <a:outerShdw blurRad="38100" dist="38100" dir="2700000" algn="tl">
                      <a:srgbClr val="000000">
                        <a:alpha val="43137"/>
                      </a:srgbClr>
                    </a:outerShdw>
                  </a:effectLst>
                </a:endParaRPr>
              </a:p>
            </p:txBody>
          </p:sp>
          <p:sp>
            <p:nvSpPr>
              <p:cNvPr id="174098" name="Line 1042"/>
              <p:cNvSpPr>
                <a:spLocks noChangeShapeType="1"/>
              </p:cNvSpPr>
              <p:nvPr/>
            </p:nvSpPr>
            <p:spPr bwMode="auto">
              <a:xfrm>
                <a:off x="4101104" y="1694277"/>
                <a:ext cx="2401905" cy="911953"/>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a:defRPr/>
                </a:pPr>
                <a:endParaRPr lang="en-US" sz="1588">
                  <a:solidFill>
                    <a:schemeClr val="bg1"/>
                  </a:solidFill>
                  <a:effectLst>
                    <a:outerShdw blurRad="38100" dist="38100" dir="2700000" algn="tl">
                      <a:srgbClr val="000000">
                        <a:alpha val="43137"/>
                      </a:srgbClr>
                    </a:outerShdw>
                  </a:effectLst>
                </a:endParaRPr>
              </a:p>
            </p:txBody>
          </p:sp>
          <p:sp>
            <p:nvSpPr>
              <p:cNvPr id="32778" name="Rectangle 1043"/>
              <p:cNvSpPr>
                <a:spLocks noChangeArrowheads="1"/>
              </p:cNvSpPr>
              <p:nvPr/>
            </p:nvSpPr>
            <p:spPr bwMode="auto">
              <a:xfrm>
                <a:off x="2133600" y="1227342"/>
                <a:ext cx="358723" cy="374975"/>
              </a:xfrm>
              <a:prstGeom prst="rect">
                <a:avLst/>
              </a:prstGeom>
              <a:noFill/>
              <a:ln w="9525">
                <a:noFill/>
                <a:miter lim="800000"/>
                <a:headEnd/>
                <a:tailEnd/>
              </a:ln>
            </p:spPr>
            <p:txBody>
              <a:bodyPr wrap="none">
                <a:prstTxWarp prst="textNoShape">
                  <a:avLst/>
                </a:prstTxWarp>
                <a:spAutoFit/>
              </a:bodyPr>
              <a:lstStyle/>
              <a:p>
                <a:r>
                  <a:rPr lang="en-GB" sz="1765" i="1" dirty="0">
                    <a:solidFill>
                      <a:schemeClr val="tx1"/>
                    </a:solidFill>
                    <a:latin typeface="Arial" pitchFamily="-108" charset="0"/>
                  </a:rPr>
                  <a:t>N</a:t>
                </a:r>
              </a:p>
            </p:txBody>
          </p:sp>
          <p:sp>
            <p:nvSpPr>
              <p:cNvPr id="32779" name="Rectangle 1044"/>
              <p:cNvSpPr>
                <a:spLocks noChangeArrowheads="1"/>
              </p:cNvSpPr>
              <p:nvPr/>
            </p:nvSpPr>
            <p:spPr bwMode="auto">
              <a:xfrm>
                <a:off x="6190240" y="914400"/>
                <a:ext cx="413226" cy="402853"/>
              </a:xfrm>
              <a:prstGeom prst="rect">
                <a:avLst/>
              </a:prstGeom>
              <a:noFill/>
              <a:ln w="9525">
                <a:noFill/>
                <a:miter lim="800000"/>
                <a:headEnd/>
                <a:tailEnd/>
              </a:ln>
            </p:spPr>
            <p:txBody>
              <a:bodyPr wrap="none">
                <a:prstTxWarp prst="textNoShape">
                  <a:avLst/>
                </a:prstTxWarp>
                <a:spAutoFit/>
              </a:bodyPr>
              <a:lstStyle/>
              <a:p>
                <a:r>
                  <a:rPr lang="en-GB" sz="1941" i="1" dirty="0">
                    <a:solidFill>
                      <a:schemeClr val="tx1"/>
                    </a:solidFill>
                    <a:latin typeface="Arial" pitchFamily="-108" charset="0"/>
                  </a:rPr>
                  <a:t>N</a:t>
                </a:r>
                <a:r>
                  <a:rPr lang="en-GB" sz="1941" i="1" baseline="30000" dirty="0">
                    <a:solidFill>
                      <a:schemeClr val="tx1"/>
                    </a:solidFill>
                    <a:latin typeface="Arial" pitchFamily="-108" charset="0"/>
                  </a:rPr>
                  <a:t>’</a:t>
                </a:r>
                <a:endParaRPr lang="en-GB" sz="1941" i="1" dirty="0">
                  <a:solidFill>
                    <a:schemeClr val="tx1"/>
                  </a:solidFill>
                  <a:latin typeface="Arial" pitchFamily="-108" charset="0"/>
                </a:endParaRPr>
              </a:p>
            </p:txBody>
          </p:sp>
          <p:sp>
            <p:nvSpPr>
              <p:cNvPr id="32780" name="Rectangle 1045"/>
              <p:cNvSpPr>
                <a:spLocks noChangeArrowheads="1"/>
              </p:cNvSpPr>
              <p:nvPr/>
            </p:nvSpPr>
            <p:spPr bwMode="auto">
              <a:xfrm>
                <a:off x="6187567" y="1447800"/>
                <a:ext cx="408270" cy="430931"/>
              </a:xfrm>
              <a:prstGeom prst="rect">
                <a:avLst/>
              </a:prstGeom>
              <a:noFill/>
              <a:ln w="9525">
                <a:noFill/>
                <a:miter lim="800000"/>
                <a:headEnd/>
                <a:tailEnd/>
              </a:ln>
            </p:spPr>
            <p:txBody>
              <a:bodyPr wrap="none">
                <a:prstTxWarp prst="textNoShape">
                  <a:avLst/>
                </a:prstTxWarp>
                <a:spAutoFit/>
              </a:bodyPr>
              <a:lstStyle/>
              <a:p>
                <a:r>
                  <a:rPr lang="en-GB" sz="2118" i="1" dirty="0">
                    <a:solidFill>
                      <a:schemeClr val="tx1"/>
                    </a:solidFill>
                    <a:latin typeface="Arial" pitchFamily="-108" charset="0"/>
                  </a:rPr>
                  <a:t>e</a:t>
                </a:r>
                <a:r>
                  <a:rPr lang="en-GB" sz="2118" i="1" baseline="30000" dirty="0">
                    <a:solidFill>
                      <a:schemeClr val="tx1"/>
                    </a:solidFill>
                    <a:latin typeface="Arial" pitchFamily="-108" charset="0"/>
                  </a:rPr>
                  <a:t>-</a:t>
                </a:r>
                <a:endParaRPr lang="en-GB" sz="2118" i="1" dirty="0">
                  <a:solidFill>
                    <a:schemeClr val="tx1"/>
                  </a:solidFill>
                  <a:latin typeface="Arial" pitchFamily="-108" charset="0"/>
                </a:endParaRPr>
              </a:p>
            </p:txBody>
          </p:sp>
          <p:grpSp>
            <p:nvGrpSpPr>
              <p:cNvPr id="32781" name="Group 1046"/>
              <p:cNvGrpSpPr>
                <a:grpSpLocks/>
              </p:cNvGrpSpPr>
              <p:nvPr/>
            </p:nvGrpSpPr>
            <p:grpSpPr bwMode="auto">
              <a:xfrm>
                <a:off x="6246373" y="2001197"/>
                <a:ext cx="356584" cy="579258"/>
                <a:chOff x="4081" y="2000"/>
                <a:chExt cx="279" cy="512"/>
              </a:xfrm>
            </p:grpSpPr>
            <p:sp>
              <p:nvSpPr>
                <p:cNvPr id="32783" name="Rectangle 1047"/>
                <p:cNvSpPr>
                  <a:spLocks noChangeArrowheads="1"/>
                </p:cNvSpPr>
                <p:nvPr/>
              </p:nvSpPr>
              <p:spPr bwMode="auto">
                <a:xfrm>
                  <a:off x="4081" y="2131"/>
                  <a:ext cx="263" cy="381"/>
                </a:xfrm>
                <a:prstGeom prst="rect">
                  <a:avLst/>
                </a:prstGeom>
                <a:noFill/>
                <a:ln w="9525">
                  <a:noFill/>
                  <a:miter lim="800000"/>
                  <a:headEnd/>
                  <a:tailEnd/>
                </a:ln>
              </p:spPr>
              <p:txBody>
                <a:bodyPr wrap="none">
                  <a:prstTxWarp prst="textNoShape">
                    <a:avLst/>
                  </a:prstTxWarp>
                  <a:spAutoFit/>
                </a:bodyPr>
                <a:lstStyle/>
                <a:p>
                  <a:r>
                    <a:rPr lang="en-GB" sz="2118" i="1">
                      <a:solidFill>
                        <a:schemeClr val="bg1"/>
                      </a:solidFill>
                      <a:latin typeface="Symbol" pitchFamily="-108" charset="2"/>
                      <a:sym typeface="Symbol" pitchFamily="-108" charset="2"/>
                    </a:rPr>
                    <a:t></a:t>
                  </a:r>
                  <a:endParaRPr lang="en-GB" sz="2118" i="1">
                    <a:solidFill>
                      <a:schemeClr val="bg1"/>
                    </a:solidFill>
                    <a:latin typeface="Arial" pitchFamily="-108" charset="0"/>
                  </a:endParaRPr>
                </a:p>
              </p:txBody>
            </p:sp>
            <p:sp>
              <p:nvSpPr>
                <p:cNvPr id="32784" name="Rectangle 1048"/>
                <p:cNvSpPr>
                  <a:spLocks noChangeArrowheads="1"/>
                </p:cNvSpPr>
                <p:nvPr/>
              </p:nvSpPr>
              <p:spPr bwMode="auto">
                <a:xfrm>
                  <a:off x="4125" y="2000"/>
                  <a:ext cx="235" cy="438"/>
                </a:xfrm>
                <a:prstGeom prst="rect">
                  <a:avLst/>
                </a:prstGeom>
                <a:noFill/>
                <a:ln w="9525">
                  <a:noFill/>
                  <a:miter lim="800000"/>
                  <a:headEnd/>
                  <a:tailEnd/>
                </a:ln>
              </p:spPr>
              <p:txBody>
                <a:bodyPr wrap="none">
                  <a:prstTxWarp prst="textNoShape">
                    <a:avLst/>
                  </a:prstTxWarp>
                  <a:spAutoFit/>
                </a:bodyPr>
                <a:lstStyle/>
                <a:p>
                  <a:r>
                    <a:rPr lang="en-GB" sz="2524" dirty="0">
                      <a:solidFill>
                        <a:schemeClr val="tx1">
                          <a:lumMod val="95000"/>
                          <a:lumOff val="5000"/>
                        </a:schemeClr>
                      </a:solidFill>
                    </a:rPr>
                    <a:t>-</a:t>
                  </a:r>
                </a:p>
              </p:txBody>
            </p:sp>
          </p:grpSp>
          <p:sp>
            <p:nvSpPr>
              <p:cNvPr id="174105" name="Line 1049"/>
              <p:cNvSpPr>
                <a:spLocks noChangeShapeType="1"/>
              </p:cNvSpPr>
              <p:nvPr/>
            </p:nvSpPr>
            <p:spPr bwMode="auto">
              <a:xfrm>
                <a:off x="2138946" y="1638931"/>
                <a:ext cx="1860574"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defRPr/>
                </a:pPr>
                <a:endParaRPr lang="en-US" sz="1588" dirty="0">
                  <a:solidFill>
                    <a:schemeClr val="bg1"/>
                  </a:solidFill>
                  <a:effectLst>
                    <a:outerShdw blurRad="38100" dist="38100" dir="2700000" algn="tl">
                      <a:srgbClr val="000000">
                        <a:alpha val="43137"/>
                      </a:srgbClr>
                    </a:outerShdw>
                  </a:effectLst>
                </a:endParaRPr>
              </a:p>
            </p:txBody>
          </p:sp>
        </p:grpSp>
        <p:sp>
          <p:nvSpPr>
            <p:cNvPr id="26" name="Rectangle 1035">
              <a:extLst>
                <a:ext uri="{FF2B5EF4-FFF2-40B4-BE49-F238E27FC236}">
                  <a16:creationId xmlns:a16="http://schemas.microsoft.com/office/drawing/2014/main" id="{14915BD1-3657-314E-86D8-402F3F107A79}"/>
                </a:ext>
              </a:extLst>
            </p:cNvPr>
            <p:cNvSpPr>
              <a:spLocks noChangeArrowheads="1"/>
            </p:cNvSpPr>
            <p:nvPr/>
          </p:nvSpPr>
          <p:spPr bwMode="auto">
            <a:xfrm>
              <a:off x="7721565" y="2246675"/>
              <a:ext cx="325624" cy="418759"/>
            </a:xfrm>
            <a:prstGeom prst="rect">
              <a:avLst/>
            </a:prstGeom>
            <a:noFill/>
            <a:ln w="9525">
              <a:noFill/>
              <a:miter lim="800000"/>
              <a:headEnd/>
              <a:tailEnd/>
            </a:ln>
          </p:spPr>
          <p:txBody>
            <a:bodyPr wrap="none">
              <a:prstTxWarp prst="textNoShape">
                <a:avLst/>
              </a:prstTxWarp>
              <a:spAutoFit/>
            </a:bodyPr>
            <a:lstStyle/>
            <a:p>
              <a:r>
                <a:rPr lang="en-GB" sz="2118" i="1" dirty="0" err="1">
                  <a:solidFill>
                    <a:schemeClr val="tx1"/>
                  </a:solidFill>
                  <a:latin typeface="Symbol" pitchFamily="-108" charset="2"/>
                  <a:sym typeface="Symbol" pitchFamily="-108" charset="2"/>
                </a:rPr>
                <a:t></a:t>
              </a:r>
              <a:endParaRPr lang="en-GB" sz="2118" i="1" dirty="0">
                <a:solidFill>
                  <a:schemeClr val="tx1"/>
                </a:solidFill>
                <a:latin typeface="Arial" pitchFamily="-108" charset="0"/>
              </a:endParaRPr>
            </a:p>
          </p:txBody>
        </p:sp>
      </p:grpSp>
    </p:spTree>
    <p:extLst>
      <p:ext uri="{BB962C8B-B14F-4D97-AF65-F5344CB8AC3E}">
        <p14:creationId xmlns:p14="http://schemas.microsoft.com/office/powerpoint/2010/main" val="327258418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2116579" y="121278"/>
            <a:ext cx="8875059" cy="961465"/>
          </a:xfrm>
          <a:noFill/>
        </p:spPr>
        <p:txBody>
          <a:bodyPr>
            <a:noAutofit/>
          </a:bodyPr>
          <a:lstStyle/>
          <a:p>
            <a:pPr algn="ctr" eaLnBrk="1" hangingPunct="1"/>
            <a:r>
              <a:rPr lang="en-GB" sz="4000" dirty="0">
                <a:latin typeface="Arial" pitchFamily="-108" charset="0"/>
              </a:rPr>
              <a:t>NCB Cross Section (I)</a:t>
            </a:r>
            <a:br>
              <a:rPr lang="en-GB" sz="4000" dirty="0">
                <a:latin typeface="Arial" pitchFamily="-108" charset="0"/>
              </a:rPr>
            </a:br>
            <a:endParaRPr lang="en-GB" sz="4000" b="1" dirty="0">
              <a:latin typeface="Arial" pitchFamily="-108" charset="0"/>
            </a:endParaRPr>
          </a:p>
        </p:txBody>
      </p:sp>
      <p:sp>
        <p:nvSpPr>
          <p:cNvPr id="34820" name="Text Box 6"/>
          <p:cNvSpPr txBox="1">
            <a:spLocks noChangeArrowheads="1"/>
          </p:cNvSpPr>
          <p:nvPr/>
        </p:nvSpPr>
        <p:spPr bwMode="auto">
          <a:xfrm>
            <a:off x="2767853" y="1603141"/>
            <a:ext cx="728084" cy="400110"/>
          </a:xfrm>
          <a:prstGeom prst="rect">
            <a:avLst/>
          </a:prstGeom>
          <a:noFill/>
          <a:ln w="9525">
            <a:noFill/>
            <a:miter lim="800000"/>
            <a:headEnd/>
            <a:tailEnd/>
          </a:ln>
        </p:spPr>
        <p:txBody>
          <a:bodyPr wrap="none">
            <a:prstTxWarp prst="textNoShape">
              <a:avLst/>
            </a:prstTxWarp>
            <a:spAutoFit/>
          </a:bodyPr>
          <a:lstStyle/>
          <a:p>
            <a:r>
              <a:rPr lang="it-IT" sz="2000" dirty="0">
                <a:solidFill>
                  <a:schemeClr val="tx1"/>
                </a:solidFill>
                <a:latin typeface="Arial" pitchFamily="-108" charset="0"/>
              </a:rPr>
              <a:t>NCB</a:t>
            </a:r>
          </a:p>
        </p:txBody>
      </p:sp>
      <p:pic>
        <p:nvPicPr>
          <p:cNvPr id="13" name="Picture 12"/>
          <p:cNvPicPr>
            <a:picLocks noChangeAspect="1"/>
          </p:cNvPicPr>
          <p:nvPr/>
        </p:nvPicPr>
        <p:blipFill>
          <a:blip r:embed="rId3"/>
          <a:srcRect b="7229"/>
          <a:stretch>
            <a:fillRect/>
          </a:stretch>
        </p:blipFill>
        <p:spPr>
          <a:xfrm>
            <a:off x="2718547" y="5290297"/>
            <a:ext cx="6853518" cy="949138"/>
          </a:xfrm>
          <a:prstGeom prst="rect">
            <a:avLst/>
          </a:prstGeom>
        </p:spPr>
      </p:pic>
      <p:pic>
        <p:nvPicPr>
          <p:cNvPr id="15" name="Picture 14"/>
          <p:cNvPicPr>
            <a:picLocks noChangeAspect="1"/>
          </p:cNvPicPr>
          <p:nvPr/>
        </p:nvPicPr>
        <p:blipFill>
          <a:blip r:embed="rId4"/>
          <a:stretch>
            <a:fillRect/>
          </a:stretch>
        </p:blipFill>
        <p:spPr>
          <a:xfrm>
            <a:off x="3864739" y="1219782"/>
            <a:ext cx="4449856" cy="838200"/>
          </a:xfrm>
          <a:prstGeom prst="rect">
            <a:avLst/>
          </a:prstGeom>
        </p:spPr>
      </p:pic>
      <p:pic>
        <p:nvPicPr>
          <p:cNvPr id="16" name="Picture 15"/>
          <p:cNvPicPr>
            <a:picLocks noChangeAspect="1"/>
          </p:cNvPicPr>
          <p:nvPr/>
        </p:nvPicPr>
        <p:blipFill>
          <a:blip r:embed="rId5"/>
          <a:stretch>
            <a:fillRect/>
          </a:stretch>
        </p:blipFill>
        <p:spPr>
          <a:xfrm>
            <a:off x="3864739" y="2042969"/>
            <a:ext cx="4449856" cy="657370"/>
          </a:xfrm>
          <a:prstGeom prst="rect">
            <a:avLst/>
          </a:prstGeom>
        </p:spPr>
      </p:pic>
      <p:sp>
        <p:nvSpPr>
          <p:cNvPr id="17" name="TextBox 16"/>
          <p:cNvSpPr txBox="1"/>
          <p:nvPr/>
        </p:nvSpPr>
        <p:spPr>
          <a:xfrm>
            <a:off x="1435589" y="4834218"/>
            <a:ext cx="9556049" cy="400110"/>
          </a:xfrm>
          <a:prstGeom prst="rect">
            <a:avLst/>
          </a:prstGeom>
          <a:noFill/>
        </p:spPr>
        <p:txBody>
          <a:bodyPr wrap="square" rtlCol="0">
            <a:spAutoFit/>
          </a:bodyPr>
          <a:lstStyle/>
          <a:p>
            <a:r>
              <a:rPr lang="en-US" sz="2000" dirty="0">
                <a:solidFill>
                  <a:schemeClr val="tx1"/>
                </a:solidFill>
              </a:rPr>
              <a:t>It is more convenient to focalize our attention on the interaction rate:</a:t>
            </a:r>
          </a:p>
        </p:txBody>
      </p:sp>
      <p:sp>
        <p:nvSpPr>
          <p:cNvPr id="19" name="TextBox 18"/>
          <p:cNvSpPr txBox="1"/>
          <p:nvPr/>
        </p:nvSpPr>
        <p:spPr>
          <a:xfrm>
            <a:off x="1894793" y="2911289"/>
            <a:ext cx="1169185" cy="400110"/>
          </a:xfrm>
          <a:prstGeom prst="rect">
            <a:avLst/>
          </a:prstGeom>
          <a:noFill/>
        </p:spPr>
        <p:txBody>
          <a:bodyPr wrap="square" rtlCol="0">
            <a:spAutoFit/>
          </a:bodyPr>
          <a:lstStyle/>
          <a:p>
            <a:r>
              <a:rPr lang="en-US" sz="2000" dirty="0">
                <a:solidFill>
                  <a:schemeClr val="tx1"/>
                </a:solidFill>
              </a:rPr>
              <a:t>Where </a:t>
            </a:r>
          </a:p>
        </p:txBody>
      </p:sp>
      <p:sp>
        <p:nvSpPr>
          <p:cNvPr id="20" name="TextBox 19"/>
          <p:cNvSpPr txBox="1"/>
          <p:nvPr/>
        </p:nvSpPr>
        <p:spPr>
          <a:xfrm>
            <a:off x="3443392" y="2936828"/>
            <a:ext cx="3354396" cy="400110"/>
          </a:xfrm>
          <a:prstGeom prst="rect">
            <a:avLst/>
          </a:prstGeom>
          <a:noFill/>
        </p:spPr>
        <p:txBody>
          <a:bodyPr wrap="square" rtlCol="0">
            <a:spAutoFit/>
          </a:bodyPr>
          <a:lstStyle/>
          <a:p>
            <a:r>
              <a:rPr lang="en-US" sz="2000" dirty="0">
                <a:solidFill>
                  <a:schemeClr val="tx1"/>
                </a:solidFill>
              </a:rPr>
              <a:t>the Fermi function and </a:t>
            </a:r>
          </a:p>
        </p:txBody>
      </p:sp>
      <p:sp>
        <p:nvSpPr>
          <p:cNvPr id="23" name="TextBox 22"/>
          <p:cNvSpPr txBox="1"/>
          <p:nvPr/>
        </p:nvSpPr>
        <p:spPr>
          <a:xfrm>
            <a:off x="6721122" y="2961481"/>
            <a:ext cx="3801251" cy="400110"/>
          </a:xfrm>
          <a:prstGeom prst="rect">
            <a:avLst/>
          </a:prstGeom>
          <a:noFill/>
        </p:spPr>
        <p:txBody>
          <a:bodyPr wrap="square" rtlCol="0">
            <a:spAutoFit/>
          </a:bodyPr>
          <a:lstStyle/>
          <a:p>
            <a:r>
              <a:rPr lang="en-US" sz="2000" dirty="0">
                <a:solidFill>
                  <a:schemeClr val="tx1"/>
                </a:solidFill>
              </a:rPr>
              <a:t>    he nuclear shape factor</a:t>
            </a:r>
          </a:p>
        </p:txBody>
      </p:sp>
      <p:sp>
        <p:nvSpPr>
          <p:cNvPr id="24" name="TextBox 23"/>
          <p:cNvSpPr txBox="1"/>
          <p:nvPr/>
        </p:nvSpPr>
        <p:spPr>
          <a:xfrm>
            <a:off x="1143000" y="3355042"/>
            <a:ext cx="9517956" cy="1015663"/>
          </a:xfrm>
          <a:prstGeom prst="rect">
            <a:avLst/>
          </a:prstGeom>
          <a:noFill/>
        </p:spPr>
        <p:txBody>
          <a:bodyPr wrap="square" rtlCol="0">
            <a:spAutoFit/>
          </a:bodyPr>
          <a:lstStyle/>
          <a:p>
            <a:r>
              <a:rPr lang="en-US" sz="2000" dirty="0">
                <a:solidFill>
                  <a:schemeClr val="tx1"/>
                </a:solidFill>
              </a:rPr>
              <a:t>which is an angular  momentum weighted average of nuclear state transition</a:t>
            </a:r>
          </a:p>
          <a:p>
            <a:r>
              <a:rPr lang="en-US" sz="2000" dirty="0">
                <a:solidFill>
                  <a:schemeClr val="tx1"/>
                </a:solidFill>
              </a:rPr>
              <a:t>amplitudes.</a:t>
            </a:r>
          </a:p>
        </p:txBody>
      </p:sp>
      <p:pic>
        <p:nvPicPr>
          <p:cNvPr id="2" name="Picture 1"/>
          <p:cNvPicPr>
            <a:picLocks noChangeAspect="1"/>
          </p:cNvPicPr>
          <p:nvPr/>
        </p:nvPicPr>
        <p:blipFill>
          <a:blip r:embed="rId6"/>
          <a:stretch>
            <a:fillRect/>
          </a:stretch>
        </p:blipFill>
        <p:spPr>
          <a:xfrm>
            <a:off x="6079051" y="3004719"/>
            <a:ext cx="1149594" cy="244567"/>
          </a:xfrm>
          <a:prstGeom prst="rect">
            <a:avLst/>
          </a:prstGeom>
          <a:solidFill>
            <a:schemeClr val="bg1"/>
          </a:solidFill>
        </p:spPr>
      </p:pic>
      <p:pic>
        <p:nvPicPr>
          <p:cNvPr id="3" name="Picture 2"/>
          <p:cNvPicPr>
            <a:picLocks noChangeAspect="1"/>
          </p:cNvPicPr>
          <p:nvPr/>
        </p:nvPicPr>
        <p:blipFill>
          <a:blip r:embed="rId7"/>
          <a:stretch>
            <a:fillRect/>
          </a:stretch>
        </p:blipFill>
        <p:spPr>
          <a:xfrm>
            <a:off x="2799579" y="2962239"/>
            <a:ext cx="961465" cy="263513"/>
          </a:xfrm>
          <a:prstGeom prst="rect">
            <a:avLst/>
          </a:prstGeom>
          <a:solidFill>
            <a:schemeClr val="bg1"/>
          </a:solidFill>
        </p:spPr>
      </p:pic>
    </p:spTree>
    <p:extLst>
      <p:ext uri="{BB962C8B-B14F-4D97-AF65-F5344CB8AC3E}">
        <p14:creationId xmlns:p14="http://schemas.microsoft.com/office/powerpoint/2010/main" val="36753331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687047" y="122878"/>
            <a:ext cx="8875059" cy="961465"/>
          </a:xfrm>
          <a:noFill/>
        </p:spPr>
        <p:txBody>
          <a:bodyPr>
            <a:noAutofit/>
          </a:bodyPr>
          <a:lstStyle/>
          <a:p>
            <a:pPr algn="ctr" eaLnBrk="1" hangingPunct="1"/>
            <a:r>
              <a:rPr lang="en-GB" sz="4000" dirty="0">
                <a:effectLst>
                  <a:outerShdw blurRad="50800" dist="38100" dir="2700000" algn="tl" rotWithShape="0">
                    <a:srgbClr val="000000"/>
                  </a:outerShdw>
                </a:effectLst>
                <a:latin typeface="Arial" pitchFamily="-108" charset="0"/>
              </a:rPr>
              <a:t>NCB Cross Section (II)</a:t>
            </a:r>
            <a:br>
              <a:rPr lang="en-GB" sz="4000" dirty="0">
                <a:effectLst>
                  <a:outerShdw blurRad="50800" dist="38100" dir="2700000" algn="tl" rotWithShape="0">
                    <a:srgbClr val="000000"/>
                  </a:outerShdw>
                </a:effectLst>
                <a:latin typeface="Arial" pitchFamily="-108" charset="0"/>
              </a:rPr>
            </a:br>
            <a:endParaRPr lang="en-GB" sz="4000" b="1" dirty="0">
              <a:effectLst>
                <a:outerShdw blurRad="50800" dist="38100" dir="2700000" algn="tl" rotWithShape="0">
                  <a:srgbClr val="000000"/>
                </a:outerShdw>
              </a:effectLst>
              <a:latin typeface="Arial" pitchFamily="-108" charset="0"/>
            </a:endParaRPr>
          </a:p>
        </p:txBody>
      </p:sp>
      <p:pic>
        <p:nvPicPr>
          <p:cNvPr id="13" name="Picture 12"/>
          <p:cNvPicPr>
            <a:picLocks noChangeAspect="1"/>
          </p:cNvPicPr>
          <p:nvPr/>
        </p:nvPicPr>
        <p:blipFill>
          <a:blip r:embed="rId3"/>
          <a:stretch>
            <a:fillRect/>
          </a:stretch>
        </p:blipFill>
        <p:spPr>
          <a:xfrm>
            <a:off x="1658471" y="1909692"/>
            <a:ext cx="8875059" cy="779721"/>
          </a:xfrm>
          <a:prstGeom prst="rect">
            <a:avLst/>
          </a:prstGeom>
        </p:spPr>
      </p:pic>
      <p:sp>
        <p:nvSpPr>
          <p:cNvPr id="14" name="TextBox 13"/>
          <p:cNvSpPr txBox="1"/>
          <p:nvPr/>
        </p:nvSpPr>
        <p:spPr>
          <a:xfrm>
            <a:off x="985838" y="1136277"/>
            <a:ext cx="9770215" cy="707886"/>
          </a:xfrm>
          <a:prstGeom prst="rect">
            <a:avLst/>
          </a:prstGeom>
          <a:noFill/>
        </p:spPr>
        <p:txBody>
          <a:bodyPr wrap="square" rtlCol="0">
            <a:spAutoFit/>
          </a:bodyPr>
          <a:lstStyle/>
          <a:p>
            <a:r>
              <a:rPr lang="en-US" sz="2000" dirty="0">
                <a:solidFill>
                  <a:schemeClr val="tx1"/>
                </a:solidFill>
              </a:rPr>
              <a:t>The most difficult part of the rate estimation is the nuclear shape factor </a:t>
            </a:r>
          </a:p>
          <a:p>
            <a:r>
              <a:rPr lang="en-US" sz="2000" dirty="0">
                <a:solidFill>
                  <a:schemeClr val="tx1"/>
                </a:solidFill>
              </a:rPr>
              <a:t>calculation:  </a:t>
            </a:r>
          </a:p>
        </p:txBody>
      </p:sp>
      <p:sp>
        <p:nvSpPr>
          <p:cNvPr id="16" name="TextBox 15"/>
          <p:cNvSpPr txBox="1"/>
          <p:nvPr/>
        </p:nvSpPr>
        <p:spPr>
          <a:xfrm>
            <a:off x="857251" y="2763371"/>
            <a:ext cx="9528361" cy="1631216"/>
          </a:xfrm>
          <a:prstGeom prst="rect">
            <a:avLst/>
          </a:prstGeom>
          <a:noFill/>
        </p:spPr>
        <p:txBody>
          <a:bodyPr wrap="square" rtlCol="0">
            <a:spAutoFit/>
          </a:bodyPr>
          <a:lstStyle/>
          <a:p>
            <a:pPr algn="just"/>
            <a:r>
              <a:rPr lang="en-US" sz="2000" dirty="0">
                <a:solidFill>
                  <a:schemeClr val="tx1"/>
                </a:solidFill>
              </a:rPr>
              <a:t>Where </a:t>
            </a:r>
            <a:r>
              <a:rPr lang="en-US" sz="2000" dirty="0" err="1">
                <a:solidFill>
                  <a:schemeClr val="tx1"/>
                </a:solidFill>
                <a:latin typeface="Symbol" charset="2"/>
                <a:cs typeface="Symbol" charset="2"/>
              </a:rPr>
              <a:t>l</a:t>
            </a:r>
            <a:r>
              <a:rPr lang="en-US" sz="2000" i="1" baseline="-25000" dirty="0" err="1">
                <a:solidFill>
                  <a:schemeClr val="tx1"/>
                </a:solidFill>
              </a:rPr>
              <a:t>ke</a:t>
            </a:r>
            <a:r>
              <a:rPr lang="en-US" sz="2000" i="1" baseline="-25000" dirty="0">
                <a:solidFill>
                  <a:schemeClr val="tx1"/>
                </a:solidFill>
              </a:rPr>
              <a:t> </a:t>
            </a:r>
            <a:r>
              <a:rPr lang="en-US" sz="2000" dirty="0">
                <a:solidFill>
                  <a:schemeClr val="tx1"/>
                </a:solidFill>
                <a:latin typeface="Symbol" charset="2"/>
                <a:cs typeface="Symbol" charset="2"/>
              </a:rPr>
              <a:t>, </a:t>
            </a:r>
            <a:r>
              <a:rPr lang="en-US" sz="2000" dirty="0" err="1">
                <a:solidFill>
                  <a:schemeClr val="tx1"/>
                </a:solidFill>
                <a:latin typeface="Symbol" charset="2"/>
                <a:cs typeface="Symbol" charset="2"/>
              </a:rPr>
              <a:t>m</a:t>
            </a:r>
            <a:r>
              <a:rPr lang="en-US" sz="2000" i="1" baseline="-25000" dirty="0" err="1">
                <a:solidFill>
                  <a:schemeClr val="tx1"/>
                </a:solidFill>
              </a:rPr>
              <a:t>ke</a:t>
            </a:r>
            <a:r>
              <a:rPr lang="en-US" sz="2000" i="1" baseline="-25000" dirty="0">
                <a:solidFill>
                  <a:schemeClr val="tx1"/>
                </a:solidFill>
              </a:rPr>
              <a:t> </a:t>
            </a:r>
            <a:r>
              <a:rPr lang="en-US" sz="2000" dirty="0">
                <a:solidFill>
                  <a:schemeClr val="tx1"/>
                </a:solidFill>
                <a:latin typeface="Symbol" charset="2"/>
                <a:cs typeface="Symbol" charset="2"/>
              </a:rPr>
              <a:t> </a:t>
            </a:r>
            <a:r>
              <a:rPr lang="en-US" sz="2000" dirty="0">
                <a:solidFill>
                  <a:schemeClr val="tx1"/>
                </a:solidFill>
                <a:latin typeface="Times New Roman"/>
                <a:cs typeface="Times New Roman"/>
              </a:rPr>
              <a:t>and </a:t>
            </a:r>
            <a:r>
              <a:rPr lang="en-US" sz="2000" dirty="0" err="1">
                <a:solidFill>
                  <a:schemeClr val="tx1"/>
                </a:solidFill>
                <a:latin typeface="Symbol" charset="2"/>
                <a:cs typeface="Symbol" charset="2"/>
              </a:rPr>
              <a:t>g</a:t>
            </a:r>
            <a:r>
              <a:rPr lang="en-US" sz="2000" i="1" baseline="-25000" dirty="0" err="1">
                <a:solidFill>
                  <a:schemeClr val="tx1"/>
                </a:solidFill>
              </a:rPr>
              <a:t>ke</a:t>
            </a:r>
            <a:r>
              <a:rPr lang="en-US" sz="2000" i="1" baseline="-25000" dirty="0">
                <a:solidFill>
                  <a:schemeClr val="tx1"/>
                </a:solidFill>
              </a:rPr>
              <a:t> </a:t>
            </a:r>
            <a:r>
              <a:rPr lang="en-US" sz="2000" dirty="0">
                <a:solidFill>
                  <a:schemeClr val="tx1"/>
                </a:solidFill>
                <a:latin typeface="Times New Roman"/>
                <a:cs typeface="Times New Roman"/>
              </a:rPr>
              <a:t> are the Coulomb coefficients,</a:t>
            </a:r>
            <a:r>
              <a:rPr lang="en-US" sz="2000" dirty="0">
                <a:solidFill>
                  <a:schemeClr val="tx1"/>
                </a:solidFill>
                <a:latin typeface="Symbol" charset="2"/>
                <a:cs typeface="Symbol" charset="2"/>
              </a:rPr>
              <a:t> </a:t>
            </a:r>
            <a:r>
              <a:rPr lang="en-US" sz="2000" dirty="0">
                <a:solidFill>
                  <a:schemeClr val="tx1"/>
                </a:solidFill>
              </a:rPr>
              <a:t> </a:t>
            </a:r>
            <a:r>
              <a:rPr lang="en-US" sz="2000" i="1" dirty="0" err="1">
                <a:solidFill>
                  <a:schemeClr val="tx1"/>
                </a:solidFill>
              </a:rPr>
              <a:t>k</a:t>
            </a:r>
            <a:r>
              <a:rPr lang="en-US" sz="2000" i="1" baseline="-25000" dirty="0" err="1">
                <a:solidFill>
                  <a:schemeClr val="tx1"/>
                </a:solidFill>
              </a:rPr>
              <a:t>e</a:t>
            </a:r>
            <a:r>
              <a:rPr lang="en-US" sz="2000" i="1" baseline="-25000" dirty="0">
                <a:solidFill>
                  <a:schemeClr val="tx1"/>
                </a:solidFill>
              </a:rPr>
              <a:t> </a:t>
            </a:r>
            <a:r>
              <a:rPr lang="en-US" sz="2000" dirty="0">
                <a:solidFill>
                  <a:schemeClr val="tx1"/>
                </a:solidFill>
              </a:rPr>
              <a:t>and </a:t>
            </a:r>
            <a:r>
              <a:rPr lang="en-US" sz="2000" i="1" dirty="0" err="1">
                <a:solidFill>
                  <a:schemeClr val="tx1"/>
                </a:solidFill>
              </a:rPr>
              <a:t>k</a:t>
            </a:r>
            <a:r>
              <a:rPr lang="en-US" sz="2000" i="1" baseline="-25000" dirty="0" err="1">
                <a:solidFill>
                  <a:schemeClr val="tx1"/>
                </a:solidFill>
                <a:latin typeface="Symbol" charset="2"/>
                <a:cs typeface="Symbol" charset="2"/>
              </a:rPr>
              <a:t>n</a:t>
            </a:r>
            <a:r>
              <a:rPr lang="en-US" sz="2000" baseline="-25000" dirty="0">
                <a:solidFill>
                  <a:schemeClr val="tx1"/>
                </a:solidFill>
                <a:latin typeface="Symbol" charset="2"/>
                <a:cs typeface="Symbol" charset="2"/>
              </a:rPr>
              <a:t> </a:t>
            </a:r>
            <a:r>
              <a:rPr lang="en-US" sz="2000" dirty="0">
                <a:solidFill>
                  <a:schemeClr val="tx1"/>
                </a:solidFill>
                <a:latin typeface="Times New Roman"/>
                <a:cs typeface="Times New Roman"/>
              </a:rPr>
              <a:t>are the electron and neutrino radial wave function indexes (</a:t>
            </a:r>
            <a:r>
              <a:rPr lang="en-US" sz="2000" i="1" dirty="0" err="1">
                <a:solidFill>
                  <a:schemeClr val="tx1"/>
                </a:solidFill>
                <a:latin typeface="Times New Roman"/>
                <a:cs typeface="Times New Roman"/>
              </a:rPr>
              <a:t>k</a:t>
            </a:r>
            <a:r>
              <a:rPr lang="en-US" sz="2000" i="1" dirty="0">
                <a:solidFill>
                  <a:schemeClr val="tx1"/>
                </a:solidFill>
                <a:latin typeface="Times New Roman"/>
                <a:cs typeface="Times New Roman"/>
              </a:rPr>
              <a:t>=j+1/2</a:t>
            </a:r>
            <a:r>
              <a:rPr lang="en-US" sz="2000" dirty="0">
                <a:solidFill>
                  <a:schemeClr val="tx1"/>
                </a:solidFill>
                <a:latin typeface="Times New Roman"/>
                <a:cs typeface="Times New Roman"/>
              </a:rPr>
              <a:t>), </a:t>
            </a:r>
            <a:r>
              <a:rPr lang="en-US" sz="2000" i="1" dirty="0">
                <a:solidFill>
                  <a:schemeClr val="tx1"/>
                </a:solidFill>
                <a:latin typeface="Times New Roman"/>
                <a:cs typeface="Times New Roman"/>
              </a:rPr>
              <a:t>K=L-1</a:t>
            </a:r>
            <a:r>
              <a:rPr lang="en-US" sz="2000" dirty="0">
                <a:solidFill>
                  <a:schemeClr val="tx1"/>
                </a:solidFill>
                <a:latin typeface="Times New Roman"/>
                <a:cs typeface="Times New Roman"/>
              </a:rPr>
              <a:t> represents the nuclear transition </a:t>
            </a:r>
            <a:r>
              <a:rPr lang="en-US" sz="2000" dirty="0" err="1">
                <a:solidFill>
                  <a:schemeClr val="tx1"/>
                </a:solidFill>
                <a:latin typeface="Times New Roman"/>
                <a:cs typeface="Times New Roman"/>
              </a:rPr>
              <a:t>multipolarity</a:t>
            </a:r>
            <a:endParaRPr lang="en-US" sz="2000" dirty="0">
              <a:solidFill>
                <a:schemeClr val="tx1"/>
              </a:solidFill>
              <a:latin typeface="Times New Roman"/>
              <a:cs typeface="Times New Roman"/>
            </a:endParaRPr>
          </a:p>
          <a:p>
            <a:pPr algn="just"/>
            <a:r>
              <a:rPr lang="en-US" sz="2000" dirty="0">
                <a:solidFill>
                  <a:schemeClr val="tx1"/>
                </a:solidFill>
                <a:latin typeface="Times New Roman"/>
                <a:cs typeface="Times New Roman"/>
              </a:rPr>
              <a:t>(</a:t>
            </a:r>
            <a:r>
              <a:rPr lang="en-US" sz="2000" i="1" dirty="0">
                <a:solidFill>
                  <a:schemeClr val="tx1"/>
                </a:solidFill>
                <a:latin typeface="Times New Roman"/>
                <a:cs typeface="Times New Roman"/>
              </a:rPr>
              <a:t>|</a:t>
            </a:r>
            <a:r>
              <a:rPr lang="en-US" sz="2000" i="1" dirty="0" err="1">
                <a:solidFill>
                  <a:schemeClr val="tx1"/>
                </a:solidFill>
              </a:rPr>
              <a:t>k</a:t>
            </a:r>
            <a:r>
              <a:rPr lang="en-US" sz="2000" i="1" baseline="-25000" dirty="0" err="1">
                <a:solidFill>
                  <a:schemeClr val="tx1"/>
                </a:solidFill>
              </a:rPr>
              <a:t>e</a:t>
            </a:r>
            <a:r>
              <a:rPr lang="en-US" sz="2000" i="1" dirty="0">
                <a:solidFill>
                  <a:schemeClr val="tx1"/>
                </a:solidFill>
              </a:rPr>
              <a:t>- </a:t>
            </a:r>
            <a:r>
              <a:rPr lang="en-US" sz="2000" i="1" dirty="0" err="1">
                <a:solidFill>
                  <a:schemeClr val="tx1"/>
                </a:solidFill>
              </a:rPr>
              <a:t>k</a:t>
            </a:r>
            <a:r>
              <a:rPr lang="en-US" sz="2000" i="1" baseline="-25000" dirty="0" err="1">
                <a:solidFill>
                  <a:schemeClr val="tx1"/>
                </a:solidFill>
                <a:latin typeface="Symbol" charset="2"/>
                <a:cs typeface="Symbol" charset="2"/>
              </a:rPr>
              <a:t>n</a:t>
            </a:r>
            <a:r>
              <a:rPr lang="en-US" sz="2000" i="1" baseline="-25000" dirty="0">
                <a:solidFill>
                  <a:schemeClr val="tx1"/>
                </a:solidFill>
                <a:latin typeface="Symbol" charset="2"/>
                <a:cs typeface="Symbol" charset="2"/>
              </a:rPr>
              <a:t> </a:t>
            </a:r>
            <a:r>
              <a:rPr lang="en-US" sz="2000" i="1" dirty="0">
                <a:solidFill>
                  <a:schemeClr val="tx1"/>
                </a:solidFill>
                <a:latin typeface="Times New Roman"/>
                <a:cs typeface="Times New Roman"/>
              </a:rPr>
              <a:t>|≤K≤|</a:t>
            </a:r>
            <a:r>
              <a:rPr lang="en-US" sz="2000" i="1" dirty="0" err="1">
                <a:solidFill>
                  <a:schemeClr val="tx1"/>
                </a:solidFill>
              </a:rPr>
              <a:t>k</a:t>
            </a:r>
            <a:r>
              <a:rPr lang="en-US" sz="2000" i="1" baseline="-25000" dirty="0" err="1">
                <a:solidFill>
                  <a:schemeClr val="tx1"/>
                </a:solidFill>
              </a:rPr>
              <a:t>e</a:t>
            </a:r>
            <a:r>
              <a:rPr lang="en-US" sz="2000" i="1" dirty="0">
                <a:solidFill>
                  <a:schemeClr val="tx1"/>
                </a:solidFill>
              </a:rPr>
              <a:t>+ </a:t>
            </a:r>
            <a:r>
              <a:rPr lang="en-US" sz="2000" i="1" dirty="0" err="1">
                <a:solidFill>
                  <a:schemeClr val="tx1"/>
                </a:solidFill>
              </a:rPr>
              <a:t>k</a:t>
            </a:r>
            <a:r>
              <a:rPr lang="en-US" sz="2000" i="1" baseline="-25000" dirty="0" err="1">
                <a:solidFill>
                  <a:schemeClr val="tx1"/>
                </a:solidFill>
                <a:latin typeface="Symbol" charset="2"/>
                <a:cs typeface="Symbol" charset="2"/>
              </a:rPr>
              <a:t>n</a:t>
            </a:r>
            <a:r>
              <a:rPr lang="en-US" sz="2000" i="1" dirty="0">
                <a:solidFill>
                  <a:schemeClr val="tx1"/>
                </a:solidFill>
                <a:latin typeface="Symbol" charset="2"/>
                <a:cs typeface="Symbol" charset="2"/>
              </a:rPr>
              <a:t> </a:t>
            </a:r>
            <a:r>
              <a:rPr lang="en-US" sz="2000" i="1" dirty="0">
                <a:solidFill>
                  <a:schemeClr val="tx1"/>
                </a:solidFill>
                <a:latin typeface="Times New Roman"/>
                <a:cs typeface="Times New Roman"/>
              </a:rPr>
              <a:t>|</a:t>
            </a:r>
            <a:r>
              <a:rPr lang="en-US" sz="2000" dirty="0">
                <a:solidFill>
                  <a:schemeClr val="tx1"/>
                </a:solidFill>
                <a:latin typeface="Times New Roman"/>
                <a:cs typeface="Times New Roman"/>
              </a:rPr>
              <a:t>) and, </a:t>
            </a:r>
            <a:r>
              <a:rPr lang="en-US" sz="2000" i="1" dirty="0">
                <a:solidFill>
                  <a:schemeClr val="tx1"/>
                </a:solidFill>
                <a:latin typeface="Times New Roman"/>
                <a:cs typeface="Times New Roman"/>
              </a:rPr>
              <a:t>M</a:t>
            </a:r>
            <a:r>
              <a:rPr lang="en-US" sz="2000" baseline="30000" dirty="0">
                <a:solidFill>
                  <a:schemeClr val="tx1"/>
                </a:solidFill>
                <a:latin typeface="Times New Roman"/>
                <a:cs typeface="Times New Roman"/>
              </a:rPr>
              <a:t>2 </a:t>
            </a:r>
            <a:r>
              <a:rPr lang="en-US" sz="2000" dirty="0">
                <a:solidFill>
                  <a:schemeClr val="tx1"/>
                </a:solidFill>
                <a:latin typeface="Times New Roman"/>
                <a:cs typeface="Times New Roman"/>
              </a:rPr>
              <a:t>and </a:t>
            </a:r>
            <a:r>
              <a:rPr lang="en-US" sz="2000" i="1" dirty="0">
                <a:solidFill>
                  <a:schemeClr val="tx1"/>
                </a:solidFill>
                <a:latin typeface="Times New Roman"/>
                <a:cs typeface="Times New Roman"/>
              </a:rPr>
              <a:t>m</a:t>
            </a:r>
            <a:r>
              <a:rPr lang="en-US" sz="2000" baseline="30000" dirty="0">
                <a:solidFill>
                  <a:schemeClr val="tx1"/>
                </a:solidFill>
                <a:latin typeface="Times New Roman"/>
                <a:cs typeface="Times New Roman"/>
              </a:rPr>
              <a:t>2 </a:t>
            </a:r>
            <a:r>
              <a:rPr lang="en-US" sz="2000" dirty="0">
                <a:solidFill>
                  <a:schemeClr val="tx1"/>
                </a:solidFill>
                <a:latin typeface="Times New Roman"/>
                <a:cs typeface="Times New Roman"/>
              </a:rPr>
              <a:t>are nuclear matrix elements. Their calculation is the main source of uncertainty for </a:t>
            </a:r>
            <a:r>
              <a:rPr lang="en-US" sz="2000" dirty="0" err="1">
                <a:solidFill>
                  <a:schemeClr val="tx1"/>
                </a:solidFill>
                <a:latin typeface="Symbol" charset="2"/>
                <a:cs typeface="Symbol" charset="2"/>
              </a:rPr>
              <a:t>s</a:t>
            </a:r>
            <a:r>
              <a:rPr lang="en-US" sz="2000" baseline="-25000" dirty="0" err="1">
                <a:solidFill>
                  <a:schemeClr val="tx1"/>
                </a:solidFill>
                <a:latin typeface="Times New Roman"/>
                <a:cs typeface="Times New Roman"/>
              </a:rPr>
              <a:t>NCB</a:t>
            </a:r>
            <a:r>
              <a:rPr lang="en-US" sz="2000" dirty="0">
                <a:solidFill>
                  <a:schemeClr val="tx1"/>
                </a:solidFill>
                <a:latin typeface="Times New Roman"/>
                <a:cs typeface="Times New Roman"/>
              </a:rPr>
              <a:t>.</a:t>
            </a:r>
            <a:r>
              <a:rPr lang="en-US" sz="2000" baseline="-25000" dirty="0">
                <a:solidFill>
                  <a:schemeClr val="tx1"/>
                </a:solidFill>
                <a:latin typeface="Times New Roman"/>
                <a:cs typeface="Times New Roman"/>
              </a:rPr>
              <a:t> </a:t>
            </a:r>
            <a:endParaRPr lang="en-US" sz="2000" dirty="0">
              <a:solidFill>
                <a:schemeClr val="tx1"/>
              </a:solidFill>
              <a:latin typeface="Times New Roman"/>
              <a:cs typeface="Times New Roman"/>
            </a:endParaRPr>
          </a:p>
        </p:txBody>
      </p:sp>
      <p:sp>
        <p:nvSpPr>
          <p:cNvPr id="17" name="TextBox 16"/>
          <p:cNvSpPr txBox="1"/>
          <p:nvPr/>
        </p:nvSpPr>
        <p:spPr>
          <a:xfrm>
            <a:off x="857251" y="4428774"/>
            <a:ext cx="9364408" cy="707886"/>
          </a:xfrm>
          <a:prstGeom prst="rect">
            <a:avLst/>
          </a:prstGeom>
          <a:noFill/>
        </p:spPr>
        <p:txBody>
          <a:bodyPr wrap="square" rtlCol="0">
            <a:spAutoFit/>
          </a:bodyPr>
          <a:lstStyle/>
          <a:p>
            <a:pPr algn="just"/>
            <a:r>
              <a:rPr lang="en-US" sz="2000" dirty="0">
                <a:solidFill>
                  <a:schemeClr val="tx1"/>
                </a:solidFill>
              </a:rPr>
              <a:t>On the other hand, the NCB (see previous slide) and the corresponding beta decay rates are strongly related thanks to the following formula:</a:t>
            </a:r>
          </a:p>
        </p:txBody>
      </p:sp>
      <p:pic>
        <p:nvPicPr>
          <p:cNvPr id="18" name="Picture 17"/>
          <p:cNvPicPr>
            <a:picLocks noChangeAspect="1"/>
          </p:cNvPicPr>
          <p:nvPr/>
        </p:nvPicPr>
        <p:blipFill>
          <a:blip r:embed="rId4"/>
          <a:srcRect b="16000"/>
          <a:stretch>
            <a:fillRect/>
          </a:stretch>
        </p:blipFill>
        <p:spPr>
          <a:xfrm>
            <a:off x="3178934" y="5182419"/>
            <a:ext cx="5522259" cy="776568"/>
          </a:xfrm>
          <a:prstGeom prst="rect">
            <a:avLst/>
          </a:prstGeom>
        </p:spPr>
      </p:pic>
      <p:pic>
        <p:nvPicPr>
          <p:cNvPr id="19" name="Picture 18"/>
          <p:cNvPicPr>
            <a:picLocks noChangeAspect="1"/>
          </p:cNvPicPr>
          <p:nvPr/>
        </p:nvPicPr>
        <p:blipFill>
          <a:blip r:embed="rId5"/>
          <a:srcRect b="19231"/>
          <a:stretch>
            <a:fillRect/>
          </a:stretch>
        </p:blipFill>
        <p:spPr>
          <a:xfrm>
            <a:off x="4417745" y="6107206"/>
            <a:ext cx="3044638" cy="517712"/>
          </a:xfrm>
          <a:prstGeom prst="rect">
            <a:avLst/>
          </a:prstGeom>
        </p:spPr>
      </p:pic>
    </p:spTree>
    <p:extLst>
      <p:ext uri="{BB962C8B-B14F-4D97-AF65-F5344CB8AC3E}">
        <p14:creationId xmlns:p14="http://schemas.microsoft.com/office/powerpoint/2010/main" val="31905070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666838" y="144768"/>
            <a:ext cx="8875059" cy="961465"/>
          </a:xfrm>
          <a:noFill/>
        </p:spPr>
        <p:txBody>
          <a:bodyPr>
            <a:noAutofit/>
          </a:bodyPr>
          <a:lstStyle/>
          <a:p>
            <a:pPr algn="ctr" eaLnBrk="1" hangingPunct="1"/>
            <a:r>
              <a:rPr lang="en-GB" sz="4000" dirty="0">
                <a:effectLst>
                  <a:outerShdw blurRad="50800" dist="38100" dir="2700000" algn="tl" rotWithShape="0">
                    <a:srgbClr val="000000"/>
                  </a:outerShdw>
                </a:effectLst>
                <a:latin typeface="Arial" pitchFamily="-108" charset="0"/>
              </a:rPr>
              <a:t>NCB Cross Section (III)</a:t>
            </a:r>
            <a:br>
              <a:rPr lang="en-GB" sz="4000" dirty="0">
                <a:effectLst>
                  <a:outerShdw blurRad="50800" dist="38100" dir="2700000" algn="tl" rotWithShape="0">
                    <a:srgbClr val="000000"/>
                  </a:outerShdw>
                </a:effectLst>
                <a:latin typeface="Arial" pitchFamily="-108" charset="0"/>
              </a:rPr>
            </a:br>
            <a:endParaRPr lang="en-GB" sz="4000" b="1" dirty="0">
              <a:effectLst>
                <a:outerShdw blurRad="50800" dist="38100" dir="2700000" algn="tl" rotWithShape="0">
                  <a:srgbClr val="000000"/>
                </a:outerShdw>
              </a:effectLst>
              <a:latin typeface="Arial" pitchFamily="-108" charset="0"/>
            </a:endParaRPr>
          </a:p>
        </p:txBody>
      </p:sp>
      <p:pic>
        <p:nvPicPr>
          <p:cNvPr id="13" name="Picture 12"/>
          <p:cNvPicPr>
            <a:picLocks noChangeAspect="1"/>
          </p:cNvPicPr>
          <p:nvPr/>
        </p:nvPicPr>
        <p:blipFill>
          <a:blip r:embed="rId3"/>
          <a:srcRect l="14683" t="21335" r="58704" b="65330"/>
          <a:stretch>
            <a:fillRect/>
          </a:stretch>
        </p:blipFill>
        <p:spPr>
          <a:xfrm>
            <a:off x="4986618" y="2171700"/>
            <a:ext cx="2144806" cy="739588"/>
          </a:xfrm>
          <a:prstGeom prst="rect">
            <a:avLst/>
          </a:prstGeom>
        </p:spPr>
      </p:pic>
      <p:pic>
        <p:nvPicPr>
          <p:cNvPr id="14" name="Picture 13"/>
          <p:cNvPicPr>
            <a:picLocks noChangeAspect="1"/>
          </p:cNvPicPr>
          <p:nvPr/>
        </p:nvPicPr>
        <p:blipFill>
          <a:blip r:embed="rId3"/>
          <a:srcRect t="4001" r="19242" b="85331"/>
          <a:stretch>
            <a:fillRect/>
          </a:stretch>
        </p:blipFill>
        <p:spPr>
          <a:xfrm>
            <a:off x="2472018" y="1506070"/>
            <a:ext cx="6508376" cy="591671"/>
          </a:xfrm>
          <a:prstGeom prst="rect">
            <a:avLst/>
          </a:prstGeom>
        </p:spPr>
      </p:pic>
      <p:sp>
        <p:nvSpPr>
          <p:cNvPr id="15" name="TextBox 14"/>
          <p:cNvSpPr txBox="1"/>
          <p:nvPr/>
        </p:nvSpPr>
        <p:spPr>
          <a:xfrm>
            <a:off x="274906" y="1138659"/>
            <a:ext cx="11904207" cy="707886"/>
          </a:xfrm>
          <a:prstGeom prst="rect">
            <a:avLst/>
          </a:prstGeom>
          <a:noFill/>
        </p:spPr>
        <p:txBody>
          <a:bodyPr wrap="square" rtlCol="0">
            <a:spAutoFit/>
          </a:bodyPr>
          <a:lstStyle/>
          <a:p>
            <a:r>
              <a:rPr lang="en-US" sz="2000" dirty="0">
                <a:solidFill>
                  <a:schemeClr val="tx1"/>
                </a:solidFill>
              </a:rPr>
              <a:t>The beta decay rate provides a relation that allows to express the mean shape </a:t>
            </a:r>
          </a:p>
          <a:p>
            <a:r>
              <a:rPr lang="en-US" sz="2000" dirty="0">
                <a:solidFill>
                  <a:schemeClr val="tx1"/>
                </a:solidFill>
              </a:rPr>
              <a:t>factor:</a:t>
            </a:r>
          </a:p>
        </p:txBody>
      </p:sp>
      <p:sp>
        <p:nvSpPr>
          <p:cNvPr id="16" name="TextBox 15"/>
          <p:cNvSpPr txBox="1"/>
          <p:nvPr/>
        </p:nvSpPr>
        <p:spPr>
          <a:xfrm>
            <a:off x="288484" y="2232447"/>
            <a:ext cx="10253413" cy="400110"/>
          </a:xfrm>
          <a:prstGeom prst="rect">
            <a:avLst/>
          </a:prstGeom>
          <a:noFill/>
        </p:spPr>
        <p:txBody>
          <a:bodyPr wrap="square" rtlCol="0">
            <a:spAutoFit/>
          </a:bodyPr>
          <a:lstStyle/>
          <a:p>
            <a:r>
              <a:rPr lang="en-US" sz="2000" dirty="0">
                <a:solidFill>
                  <a:schemeClr val="tx1"/>
                </a:solidFill>
              </a:rPr>
              <a:t> in terms of observable quantities:  </a:t>
            </a:r>
          </a:p>
        </p:txBody>
      </p:sp>
      <p:pic>
        <p:nvPicPr>
          <p:cNvPr id="19" name="Picture 18"/>
          <p:cNvPicPr>
            <a:picLocks noChangeAspect="1"/>
          </p:cNvPicPr>
          <p:nvPr/>
        </p:nvPicPr>
        <p:blipFill>
          <a:blip r:embed="rId3"/>
          <a:srcRect l="14683" t="38671" r="47954" b="49200"/>
          <a:stretch>
            <a:fillRect/>
          </a:stretch>
        </p:blipFill>
        <p:spPr>
          <a:xfrm>
            <a:off x="4912659" y="2837330"/>
            <a:ext cx="3328147" cy="743480"/>
          </a:xfrm>
          <a:prstGeom prst="rect">
            <a:avLst/>
          </a:prstGeom>
        </p:spPr>
      </p:pic>
      <p:pic>
        <p:nvPicPr>
          <p:cNvPr id="20" name="Picture 19"/>
          <p:cNvPicPr>
            <a:picLocks noChangeAspect="1"/>
          </p:cNvPicPr>
          <p:nvPr/>
        </p:nvPicPr>
        <p:blipFill>
          <a:blip r:embed="rId4"/>
          <a:stretch>
            <a:fillRect/>
          </a:stretch>
        </p:blipFill>
        <p:spPr>
          <a:xfrm>
            <a:off x="3587563" y="4693892"/>
            <a:ext cx="4942915" cy="825874"/>
          </a:xfrm>
          <a:prstGeom prst="rect">
            <a:avLst/>
          </a:prstGeom>
        </p:spPr>
      </p:pic>
      <p:grpSp>
        <p:nvGrpSpPr>
          <p:cNvPr id="29" name="Group 28"/>
          <p:cNvGrpSpPr/>
          <p:nvPr/>
        </p:nvGrpSpPr>
        <p:grpSpPr>
          <a:xfrm>
            <a:off x="190940" y="4020674"/>
            <a:ext cx="10341049" cy="707886"/>
            <a:chOff x="76200" y="4114800"/>
            <a:chExt cx="8991600" cy="729337"/>
          </a:xfrm>
        </p:grpSpPr>
        <p:sp>
          <p:nvSpPr>
            <p:cNvPr id="10" name="TextBox 9"/>
            <p:cNvSpPr txBox="1"/>
            <p:nvPr/>
          </p:nvSpPr>
          <p:spPr>
            <a:xfrm>
              <a:off x="76200" y="4114800"/>
              <a:ext cx="8991600" cy="729337"/>
            </a:xfrm>
            <a:prstGeom prst="rect">
              <a:avLst/>
            </a:prstGeom>
            <a:noFill/>
          </p:spPr>
          <p:txBody>
            <a:bodyPr wrap="square" rtlCol="0">
              <a:spAutoFit/>
            </a:bodyPr>
            <a:lstStyle/>
            <a:p>
              <a:r>
                <a:rPr lang="en-US" sz="2000" dirty="0">
                  <a:solidFill>
                    <a:schemeClr val="tx1"/>
                  </a:solidFill>
                </a:rPr>
                <a:t>then if we derive </a:t>
              </a:r>
              <a:r>
                <a:rPr lang="en-US" sz="2000" dirty="0" err="1">
                  <a:solidFill>
                    <a:schemeClr val="tx1"/>
                  </a:solidFill>
                </a:rPr>
                <a:t>G</a:t>
              </a:r>
              <a:r>
                <a:rPr lang="en-US" sz="2000" baseline="-25000" dirty="0" err="1">
                  <a:solidFill>
                    <a:schemeClr val="tx1"/>
                  </a:solidFill>
                  <a:latin typeface="Symbol" charset="2"/>
                  <a:cs typeface="Symbol" charset="2"/>
                </a:rPr>
                <a:t>b</a:t>
              </a:r>
              <a:r>
                <a:rPr lang="en-US" sz="2000" baseline="-25000" dirty="0">
                  <a:solidFill>
                    <a:schemeClr val="tx1"/>
                  </a:solidFill>
                  <a:latin typeface="Symbol" charset="2"/>
                  <a:cs typeface="Symbol" charset="2"/>
                </a:rPr>
                <a:t> </a:t>
              </a:r>
              <a:r>
                <a:rPr lang="en-US" sz="2000" dirty="0">
                  <a:solidFill>
                    <a:schemeClr val="tx1"/>
                  </a:solidFill>
                  <a:latin typeface="Times New Roman"/>
                  <a:cs typeface="Times New Roman"/>
                </a:rPr>
                <a:t>in terms of  </a:t>
              </a:r>
              <a:r>
                <a:rPr lang="en-US" sz="2000" dirty="0" err="1">
                  <a:solidFill>
                    <a:schemeClr val="tx1"/>
                  </a:solidFill>
                  <a:latin typeface="Times New Roman"/>
                  <a:cs typeface="Times New Roman"/>
                </a:rPr>
                <a:t>C</a:t>
              </a:r>
              <a:r>
                <a:rPr lang="en-US" sz="2000" baseline="-25000" dirty="0" err="1">
                  <a:solidFill>
                    <a:schemeClr val="tx1"/>
                  </a:solidFill>
                  <a:latin typeface="Symbol" charset="2"/>
                  <a:cs typeface="Symbol" charset="2"/>
                </a:rPr>
                <a:t>b</a:t>
              </a:r>
              <a:r>
                <a:rPr lang="en-US" sz="2000" dirty="0">
                  <a:solidFill>
                    <a:schemeClr val="tx1"/>
                  </a:solidFill>
                  <a:latin typeface="Times New Roman"/>
                  <a:cs typeface="Times New Roman"/>
                </a:rPr>
                <a:t>  and of </a:t>
              </a:r>
              <a:r>
                <a:rPr lang="en-US" sz="2000" i="1" dirty="0">
                  <a:solidFill>
                    <a:schemeClr val="tx1"/>
                  </a:solidFill>
                  <a:latin typeface="Times New Roman"/>
                  <a:cs typeface="Times New Roman"/>
                </a:rPr>
                <a:t>ft</a:t>
              </a:r>
              <a:r>
                <a:rPr lang="en-US" sz="2000" baseline="-25000" dirty="0">
                  <a:solidFill>
                    <a:schemeClr val="tx1"/>
                  </a:solidFill>
                  <a:latin typeface="Times New Roman"/>
                  <a:cs typeface="Times New Roman"/>
                </a:rPr>
                <a:t>1/2</a:t>
              </a:r>
              <a:r>
                <a:rPr lang="en-US" sz="2000" dirty="0">
                  <a:solidFill>
                    <a:schemeClr val="tx1"/>
                  </a:solidFill>
                  <a:latin typeface="Times New Roman"/>
                  <a:cs typeface="Times New Roman"/>
                </a:rPr>
                <a:t> </a:t>
              </a:r>
              <a:r>
                <a:rPr lang="en-US" sz="2000" dirty="0">
                  <a:solidFill>
                    <a:schemeClr val="tx1"/>
                  </a:solidFill>
                </a:rPr>
                <a:t>and replace it in the expression of the NCB cross section we obtain:</a:t>
              </a:r>
            </a:p>
          </p:txBody>
        </p:sp>
        <p:cxnSp>
          <p:nvCxnSpPr>
            <p:cNvPr id="17" name="Straight Connector 16"/>
            <p:cNvCxnSpPr/>
            <p:nvPr/>
          </p:nvCxnSpPr>
          <p:spPr bwMode="auto">
            <a:xfrm>
              <a:off x="3172287" y="4176712"/>
              <a:ext cx="144000"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30" name="Group 29"/>
          <p:cNvGrpSpPr/>
          <p:nvPr/>
        </p:nvGrpSpPr>
        <p:grpSpPr>
          <a:xfrm>
            <a:off x="1282857" y="5688069"/>
            <a:ext cx="9552325" cy="707886"/>
            <a:chOff x="228600" y="5638800"/>
            <a:chExt cx="8305800" cy="729337"/>
          </a:xfrm>
        </p:grpSpPr>
        <p:sp>
          <p:nvSpPr>
            <p:cNvPr id="21" name="TextBox 20"/>
            <p:cNvSpPr txBox="1"/>
            <p:nvPr/>
          </p:nvSpPr>
          <p:spPr>
            <a:xfrm>
              <a:off x="228600" y="5638800"/>
              <a:ext cx="8305800" cy="729337"/>
            </a:xfrm>
            <a:prstGeom prst="rect">
              <a:avLst/>
            </a:prstGeom>
            <a:noFill/>
            <a:ln>
              <a:solidFill>
                <a:srgbClr val="FF0000"/>
              </a:solidFill>
            </a:ln>
          </p:spPr>
          <p:txBody>
            <a:bodyPr wrap="square" rtlCol="0">
              <a:spAutoFit/>
            </a:bodyPr>
            <a:lstStyle/>
            <a:p>
              <a:r>
                <a:rPr lang="en-US" sz="2000" dirty="0">
                  <a:solidFill>
                    <a:schemeClr val="tx1"/>
                  </a:solidFill>
                </a:rPr>
                <a:t>So the </a:t>
              </a:r>
              <a:r>
                <a:rPr lang="en-US" sz="2000" dirty="0" err="1">
                  <a:solidFill>
                    <a:schemeClr val="tx1"/>
                  </a:solidFill>
                  <a:latin typeface="Symbol" charset="2"/>
                  <a:cs typeface="Symbol" charset="2"/>
                </a:rPr>
                <a:t>s</a:t>
              </a:r>
              <a:r>
                <a:rPr lang="en-US" sz="2000" baseline="-25000" dirty="0" err="1">
                  <a:solidFill>
                    <a:schemeClr val="tx1"/>
                  </a:solidFill>
                  <a:latin typeface="Times New Roman"/>
                  <a:cs typeface="Times New Roman"/>
                </a:rPr>
                <a:t>NCB</a:t>
              </a:r>
              <a:r>
                <a:rPr lang="en-US" sz="2000" dirty="0">
                  <a:solidFill>
                    <a:schemeClr val="tx1"/>
                  </a:solidFill>
                  <a:latin typeface="Symbol" charset="2"/>
                  <a:cs typeface="Symbol" charset="2"/>
                </a:rPr>
                <a:t> </a:t>
              </a:r>
              <a:r>
                <a:rPr lang="en-US" sz="2000" dirty="0">
                  <a:solidFill>
                    <a:schemeClr val="tx1"/>
                  </a:solidFill>
                  <a:latin typeface="Times New Roman"/>
                  <a:cs typeface="Times New Roman"/>
                </a:rPr>
                <a:t>can be calculated in terms of well measured quantities, of </a:t>
              </a:r>
              <a:r>
                <a:rPr lang="en-US" sz="2000" i="1" dirty="0">
                  <a:solidFill>
                    <a:schemeClr val="tx1"/>
                  </a:solidFill>
                  <a:latin typeface="Times New Roman"/>
                  <a:cs typeface="Times New Roman"/>
                </a:rPr>
                <a:t>C(</a:t>
              </a:r>
              <a:r>
                <a:rPr lang="en-US" sz="2000" i="1" dirty="0" err="1">
                  <a:solidFill>
                    <a:schemeClr val="tx1"/>
                  </a:solidFill>
                  <a:latin typeface="Times New Roman"/>
                  <a:cs typeface="Times New Roman"/>
                </a:rPr>
                <a:t>E</a:t>
              </a:r>
              <a:r>
                <a:rPr lang="en-US" sz="2000" i="1" baseline="-25000" dirty="0" err="1">
                  <a:solidFill>
                    <a:schemeClr val="tx1"/>
                  </a:solidFill>
                  <a:latin typeface="Times New Roman"/>
                  <a:cs typeface="Times New Roman"/>
                </a:rPr>
                <a:t>e</a:t>
              </a:r>
              <a:r>
                <a:rPr lang="en-US" sz="2000" i="1" dirty="0" err="1">
                  <a:solidFill>
                    <a:schemeClr val="tx1"/>
                  </a:solidFill>
                  <a:latin typeface="Times New Roman"/>
                  <a:cs typeface="Times New Roman"/>
                </a:rPr>
                <a:t>,p</a:t>
              </a:r>
              <a:r>
                <a:rPr lang="en-US" sz="2000" i="1" baseline="-25000" dirty="0" err="1">
                  <a:solidFill>
                    <a:schemeClr val="tx1"/>
                  </a:solidFill>
                  <a:latin typeface="Symbol" charset="2"/>
                  <a:cs typeface="Symbol" charset="2"/>
                </a:rPr>
                <a:t>n</a:t>
              </a:r>
              <a:r>
                <a:rPr lang="en-US" sz="2000" i="1" dirty="0">
                  <a:solidFill>
                    <a:schemeClr val="tx1"/>
                  </a:solidFill>
                  <a:latin typeface="Times New Roman"/>
                  <a:cs typeface="Times New Roman"/>
                </a:rPr>
                <a:t>)</a:t>
              </a:r>
              <a:r>
                <a:rPr lang="en-US" sz="2000" i="1" baseline="-25000" dirty="0">
                  <a:solidFill>
                    <a:schemeClr val="tx1"/>
                  </a:solidFill>
                  <a:latin typeface="Symbol" charset="2"/>
                  <a:cs typeface="Symbol" charset="2"/>
                </a:rPr>
                <a:t>n </a:t>
              </a:r>
              <a:r>
                <a:rPr lang="en-US" sz="2000" i="1" dirty="0">
                  <a:solidFill>
                    <a:schemeClr val="tx1"/>
                  </a:solidFill>
                  <a:latin typeface="Symbol" charset="2"/>
                  <a:cs typeface="Symbol" charset="2"/>
                </a:rPr>
                <a:t> </a:t>
              </a:r>
              <a:r>
                <a:rPr lang="en-US" sz="2000" dirty="0">
                  <a:solidFill>
                    <a:schemeClr val="tx1"/>
                  </a:solidFill>
                  <a:latin typeface="Times New Roman"/>
                  <a:cs typeface="Times New Roman"/>
                </a:rPr>
                <a:t>and </a:t>
              </a:r>
              <a:r>
                <a:rPr lang="en-US" sz="2000" i="1" dirty="0" err="1">
                  <a:solidFill>
                    <a:schemeClr val="tx1"/>
                  </a:solidFill>
                  <a:latin typeface="Times New Roman"/>
                  <a:cs typeface="Times New Roman"/>
                </a:rPr>
                <a:t>C</a:t>
              </a:r>
              <a:r>
                <a:rPr lang="en-US" sz="2000" i="1" baseline="-25000" dirty="0" err="1">
                  <a:solidFill>
                    <a:schemeClr val="tx1"/>
                  </a:solidFill>
                  <a:latin typeface="Symbol" charset="2"/>
                  <a:cs typeface="Symbol" charset="2"/>
                </a:rPr>
                <a:t>b</a:t>
              </a:r>
              <a:r>
                <a:rPr lang="en-US" sz="2000" i="1" baseline="-25000" dirty="0">
                  <a:solidFill>
                    <a:schemeClr val="tx1"/>
                  </a:solidFill>
                  <a:latin typeface="Symbol" charset="2"/>
                  <a:cs typeface="Symbol" charset="2"/>
                </a:rPr>
                <a:t> </a:t>
              </a:r>
              <a:r>
                <a:rPr lang="en-US" sz="2000" dirty="0">
                  <a:solidFill>
                    <a:schemeClr val="tx1"/>
                  </a:solidFill>
                  <a:latin typeface="Times New Roman"/>
                  <a:cs typeface="Times New Roman"/>
                </a:rPr>
                <a:t>which depend on the same nuclear transition matrix elements.</a:t>
              </a:r>
              <a:r>
                <a:rPr lang="en-US" sz="2000" dirty="0">
                  <a:solidFill>
                    <a:schemeClr val="tx1"/>
                  </a:solidFill>
                  <a:latin typeface="Symbol" charset="2"/>
                  <a:cs typeface="Symbol" charset="2"/>
                </a:rPr>
                <a:t> </a:t>
              </a:r>
              <a:endParaRPr lang="en-US" sz="2000" i="1" dirty="0">
                <a:solidFill>
                  <a:schemeClr val="tx1"/>
                </a:solidFill>
                <a:latin typeface="Symbol" charset="2"/>
                <a:cs typeface="Symbol" charset="2"/>
              </a:endParaRPr>
            </a:p>
          </p:txBody>
        </p:sp>
        <p:cxnSp>
          <p:nvCxnSpPr>
            <p:cNvPr id="27" name="Straight Connector 26"/>
            <p:cNvCxnSpPr/>
            <p:nvPr/>
          </p:nvCxnSpPr>
          <p:spPr bwMode="auto">
            <a:xfrm>
              <a:off x="355600" y="6007100"/>
              <a:ext cx="144000"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6233303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a:xfrm>
            <a:off x="1658471" y="100853"/>
            <a:ext cx="8875059" cy="993460"/>
          </a:xfrm>
          <a:noFill/>
        </p:spPr>
        <p:txBody>
          <a:bodyPr>
            <a:normAutofit/>
          </a:bodyPr>
          <a:lstStyle/>
          <a:p>
            <a:pPr algn="ctr" eaLnBrk="1" hangingPunct="1">
              <a:defRPr/>
            </a:pPr>
            <a:r>
              <a:rPr lang="en-GB" dirty="0">
                <a:effectLst>
                  <a:outerShdw blurRad="38100" dist="38100" dir="2700000" algn="tl">
                    <a:srgbClr val="FFFFFF"/>
                  </a:outerShdw>
                </a:effectLst>
                <a:latin typeface="Arial" pitchFamily="-108" charset="0"/>
                <a:ea typeface="+mj-ea"/>
                <a:cs typeface="+mj-cs"/>
              </a:rPr>
              <a:t>Outlines </a:t>
            </a:r>
            <a:endParaRPr lang="en-GB" dirty="0">
              <a:solidFill>
                <a:schemeClr val="tx1"/>
              </a:solidFill>
              <a:effectLst>
                <a:outerShdw blurRad="38100" dist="38100" dir="2700000" algn="tl">
                  <a:srgbClr val="FFFFFF"/>
                </a:outerShdw>
              </a:effectLst>
              <a:latin typeface="Arial" pitchFamily="-108" charset="0"/>
              <a:ea typeface="+mj-ea"/>
              <a:cs typeface="+mj-cs"/>
            </a:endParaRPr>
          </a:p>
        </p:txBody>
      </p:sp>
      <p:sp>
        <p:nvSpPr>
          <p:cNvPr id="16387" name="Text Box 6"/>
          <p:cNvSpPr txBox="1">
            <a:spLocks noChangeArrowheads="1"/>
          </p:cNvSpPr>
          <p:nvPr/>
        </p:nvSpPr>
        <p:spPr bwMode="auto">
          <a:xfrm>
            <a:off x="442913" y="1310624"/>
            <a:ext cx="10044392" cy="4093428"/>
          </a:xfrm>
          <a:prstGeom prst="rect">
            <a:avLst/>
          </a:prstGeom>
          <a:noFill/>
          <a:ln w="9525">
            <a:noFill/>
            <a:miter lim="800000"/>
            <a:headEnd/>
            <a:tailEnd/>
          </a:ln>
        </p:spPr>
        <p:txBody>
          <a:bodyPr wrap="square">
            <a:prstTxWarp prst="textNoShape">
              <a:avLst/>
            </a:prstTxWarp>
            <a:spAutoFit/>
          </a:bodyPr>
          <a:lstStyle/>
          <a:p>
            <a:pPr>
              <a:buFont typeface="Symbol" pitchFamily="-108" charset="2"/>
              <a:buChar char="·"/>
            </a:pPr>
            <a:r>
              <a:rPr lang="en-GB" sz="2000" dirty="0">
                <a:solidFill>
                  <a:schemeClr val="tx1"/>
                </a:solidFill>
                <a:latin typeface="Arial" charset="0"/>
                <a:ea typeface="Arial" charset="0"/>
                <a:cs typeface="Arial" charset="0"/>
              </a:rPr>
              <a:t> Short introduction to the features of Relic Neutrino</a:t>
            </a:r>
          </a:p>
          <a:p>
            <a:pPr>
              <a:buFont typeface="Symbol" pitchFamily="-108" charset="2"/>
              <a:buChar char="·"/>
            </a:pPr>
            <a:endParaRPr lang="en-GB" sz="2000" dirty="0">
              <a:solidFill>
                <a:schemeClr val="tx1"/>
              </a:solidFill>
              <a:latin typeface="Arial" charset="0"/>
              <a:ea typeface="Arial" charset="0"/>
              <a:cs typeface="Arial" charset="0"/>
            </a:endParaRPr>
          </a:p>
          <a:p>
            <a:pPr>
              <a:buFont typeface="Symbol" pitchFamily="-108" charset="2"/>
              <a:buChar char="·"/>
            </a:pPr>
            <a:r>
              <a:rPr lang="en-GB" sz="2000" dirty="0">
                <a:solidFill>
                  <a:schemeClr val="tx1"/>
                </a:solidFill>
                <a:latin typeface="Arial" charset="0"/>
                <a:ea typeface="Arial" charset="0"/>
                <a:cs typeface="Arial" charset="0"/>
              </a:rPr>
              <a:t> Methods proposed so far for the Cosmological Relic Neutrinos detection </a:t>
            </a:r>
          </a:p>
          <a:p>
            <a:pPr>
              <a:buFont typeface="Symbol" pitchFamily="-108" charset="2"/>
              <a:buChar char="·"/>
            </a:pPr>
            <a:endParaRPr lang="en-GB" sz="2000" dirty="0">
              <a:solidFill>
                <a:schemeClr val="tx1"/>
              </a:solidFill>
              <a:latin typeface="Arial" charset="0"/>
              <a:ea typeface="Arial" charset="0"/>
              <a:cs typeface="Arial" charset="0"/>
            </a:endParaRPr>
          </a:p>
          <a:p>
            <a:pPr>
              <a:buFont typeface="Symbol" pitchFamily="-108" charset="2"/>
              <a:buChar char="·"/>
            </a:pPr>
            <a:r>
              <a:rPr lang="en-GB" sz="2000" dirty="0">
                <a:solidFill>
                  <a:schemeClr val="tx1"/>
                </a:solidFill>
                <a:latin typeface="Arial" charset="0"/>
                <a:ea typeface="Arial" charset="0"/>
                <a:cs typeface="Arial" charset="0"/>
              </a:rPr>
              <a:t> A new process to detect Cosmological Relic Neutrinos </a:t>
            </a:r>
          </a:p>
          <a:p>
            <a:pPr>
              <a:buFont typeface="Symbol" pitchFamily="-108" charset="2"/>
              <a:buChar char="·"/>
            </a:pPr>
            <a:endParaRPr lang="en-GB" sz="2000" dirty="0">
              <a:solidFill>
                <a:schemeClr val="tx1"/>
              </a:solidFill>
              <a:latin typeface="Arial" charset="0"/>
              <a:ea typeface="Arial" charset="0"/>
              <a:cs typeface="Arial" charset="0"/>
            </a:endParaRPr>
          </a:p>
          <a:p>
            <a:pPr>
              <a:buFont typeface="Symbol" pitchFamily="-108" charset="2"/>
              <a:buChar char="·"/>
            </a:pPr>
            <a:r>
              <a:rPr lang="en-GB" sz="2000" dirty="0">
                <a:solidFill>
                  <a:schemeClr val="tx1"/>
                </a:solidFill>
                <a:latin typeface="Arial" charset="0"/>
                <a:ea typeface="Arial" charset="0"/>
                <a:cs typeface="Arial" charset="0"/>
              </a:rPr>
              <a:t> Details about cross section calculations</a:t>
            </a:r>
          </a:p>
          <a:p>
            <a:pPr>
              <a:buFont typeface="Symbol" pitchFamily="-108" charset="2"/>
              <a:buChar char="·"/>
            </a:pPr>
            <a:endParaRPr lang="en-GB" sz="2000" dirty="0">
              <a:solidFill>
                <a:schemeClr val="tx1"/>
              </a:solidFill>
              <a:latin typeface="Arial" charset="0"/>
              <a:ea typeface="Arial" charset="0"/>
              <a:cs typeface="Arial" charset="0"/>
            </a:endParaRPr>
          </a:p>
          <a:p>
            <a:pPr>
              <a:buFont typeface="Symbol" pitchFamily="-108" charset="2"/>
              <a:buChar char="·"/>
            </a:pPr>
            <a:r>
              <a:rPr lang="en-GB" sz="2000" dirty="0">
                <a:solidFill>
                  <a:schemeClr val="tx1"/>
                </a:solidFill>
                <a:latin typeface="Arial" charset="0"/>
                <a:ea typeface="Arial" charset="0"/>
                <a:cs typeface="Arial" charset="0"/>
              </a:rPr>
              <a:t> Effects enhancing interaction rate</a:t>
            </a:r>
          </a:p>
          <a:p>
            <a:pPr>
              <a:buFont typeface="Symbol" pitchFamily="-108" charset="2"/>
              <a:buChar char="·"/>
            </a:pPr>
            <a:endParaRPr lang="en-GB" sz="2000" dirty="0">
              <a:solidFill>
                <a:schemeClr val="tx1"/>
              </a:solidFill>
              <a:latin typeface="Arial" charset="0"/>
              <a:ea typeface="Arial" charset="0"/>
              <a:cs typeface="Arial" charset="0"/>
            </a:endParaRPr>
          </a:p>
          <a:p>
            <a:pPr>
              <a:buFont typeface="Symbol" pitchFamily="-108" charset="2"/>
              <a:buChar char="·"/>
            </a:pPr>
            <a:r>
              <a:rPr lang="en-GB" sz="2000" dirty="0">
                <a:solidFill>
                  <a:schemeClr val="tx1"/>
                </a:solidFill>
                <a:latin typeface="Arial" charset="0"/>
                <a:ea typeface="Arial" charset="0"/>
                <a:cs typeface="Arial" charset="0"/>
              </a:rPr>
              <a:t> PTOLEMY experimental approach</a:t>
            </a:r>
          </a:p>
          <a:p>
            <a:pPr>
              <a:buFont typeface="Symbol" pitchFamily="-108" charset="2"/>
              <a:buChar char="·"/>
            </a:pPr>
            <a:endParaRPr lang="en-GB" sz="2000" dirty="0">
              <a:solidFill>
                <a:schemeClr val="tx1"/>
              </a:solidFill>
              <a:latin typeface="Arial" charset="0"/>
              <a:ea typeface="Arial" charset="0"/>
              <a:cs typeface="Arial" charset="0"/>
            </a:endParaRPr>
          </a:p>
          <a:p>
            <a:pPr>
              <a:buFont typeface="Symbol" pitchFamily="-108" charset="2"/>
              <a:buChar char="·"/>
            </a:pPr>
            <a:r>
              <a:rPr lang="en-GB" sz="2000" dirty="0">
                <a:solidFill>
                  <a:schemeClr val="tx1"/>
                </a:solidFill>
                <a:latin typeface="Arial" charset="0"/>
                <a:ea typeface="Arial" charset="0"/>
                <a:cs typeface="Arial" charset="0"/>
              </a:rPr>
              <a:t> Summary</a:t>
            </a:r>
          </a:p>
        </p:txBody>
      </p:sp>
    </p:spTree>
    <p:extLst>
      <p:ext uri="{BB962C8B-B14F-4D97-AF65-F5344CB8AC3E}">
        <p14:creationId xmlns:p14="http://schemas.microsoft.com/office/powerpoint/2010/main" val="280248608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658471" y="100853"/>
            <a:ext cx="8875059" cy="961465"/>
          </a:xfrm>
          <a:noFill/>
          <a:effectLst/>
        </p:spPr>
        <p:txBody>
          <a:bodyPr>
            <a:noAutofit/>
          </a:bodyPr>
          <a:lstStyle/>
          <a:p>
            <a:pPr algn="ctr" eaLnBrk="1" hangingPunct="1"/>
            <a:r>
              <a:rPr lang="en-GB" sz="4000" dirty="0">
                <a:effectLst>
                  <a:outerShdw blurRad="50800" dist="38100" dir="2700000" algn="tl" rotWithShape="0">
                    <a:srgbClr val="000000"/>
                  </a:outerShdw>
                </a:effectLst>
                <a:latin typeface="Arial" pitchFamily="-108" charset="0"/>
              </a:rPr>
              <a:t>NCB Cross Section (IV)</a:t>
            </a:r>
            <a:br>
              <a:rPr lang="en-GB" sz="4000" dirty="0">
                <a:effectLst>
                  <a:outerShdw blurRad="50800" dist="38100" dir="2700000" algn="tl" rotWithShape="0">
                    <a:srgbClr val="000000"/>
                  </a:outerShdw>
                </a:effectLst>
                <a:latin typeface="Arial" pitchFamily="-108" charset="0"/>
              </a:rPr>
            </a:br>
            <a:r>
              <a:rPr lang="en-GB" sz="2000" dirty="0">
                <a:effectLst>
                  <a:outerShdw blurRad="50800" dist="38100" dir="2700000" algn="tl" rotWithShape="0">
                    <a:srgbClr val="000000"/>
                  </a:outerShdw>
                </a:effectLst>
                <a:latin typeface="Arial" pitchFamily="-108" charset="0"/>
              </a:rPr>
              <a:t>a new parameterization</a:t>
            </a:r>
          </a:p>
        </p:txBody>
      </p:sp>
      <p:pic>
        <p:nvPicPr>
          <p:cNvPr id="34824" name="Picture 13" descr="eq14"/>
          <p:cNvPicPr>
            <a:picLocks noChangeAspect="1" noChangeArrowheads="1"/>
          </p:cNvPicPr>
          <p:nvPr/>
        </p:nvPicPr>
        <p:blipFill>
          <a:blip r:embed="rId3"/>
          <a:srcRect/>
          <a:stretch>
            <a:fillRect/>
          </a:stretch>
        </p:blipFill>
        <p:spPr bwMode="auto">
          <a:xfrm>
            <a:off x="5085230" y="1136276"/>
            <a:ext cx="4856629" cy="941434"/>
          </a:xfrm>
          <a:prstGeom prst="rect">
            <a:avLst/>
          </a:prstGeom>
          <a:noFill/>
          <a:ln w="9525">
            <a:noFill/>
            <a:miter lim="800000"/>
            <a:headEnd/>
            <a:tailEnd/>
          </a:ln>
        </p:spPr>
      </p:pic>
      <p:sp>
        <p:nvSpPr>
          <p:cNvPr id="34826" name="Text Box 17"/>
          <p:cNvSpPr txBox="1">
            <a:spLocks noChangeArrowheads="1"/>
          </p:cNvSpPr>
          <p:nvPr/>
        </p:nvSpPr>
        <p:spPr bwMode="auto">
          <a:xfrm>
            <a:off x="1806388" y="1432112"/>
            <a:ext cx="3055645"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Times New Roman"/>
                <a:cs typeface="Times New Roman"/>
              </a:rPr>
              <a:t>It is convenient to introduce</a:t>
            </a:r>
          </a:p>
        </p:txBody>
      </p:sp>
      <p:pic>
        <p:nvPicPr>
          <p:cNvPr id="34827" name="Picture 21" descr="eq15new"/>
          <p:cNvPicPr>
            <a:picLocks noChangeAspect="1" noChangeArrowheads="1"/>
          </p:cNvPicPr>
          <p:nvPr/>
        </p:nvPicPr>
        <p:blipFill>
          <a:blip r:embed="rId4"/>
          <a:srcRect/>
          <a:stretch>
            <a:fillRect/>
          </a:stretch>
        </p:blipFill>
        <p:spPr bwMode="auto">
          <a:xfrm>
            <a:off x="4690782" y="3429001"/>
            <a:ext cx="2514600" cy="873639"/>
          </a:xfrm>
          <a:prstGeom prst="rect">
            <a:avLst/>
          </a:prstGeom>
          <a:noFill/>
          <a:ln w="9525">
            <a:noFill/>
            <a:miter lim="800000"/>
            <a:headEnd/>
            <a:tailEnd/>
          </a:ln>
        </p:spPr>
      </p:pic>
      <p:sp>
        <p:nvSpPr>
          <p:cNvPr id="131094" name="AutoShape 22"/>
          <p:cNvSpPr>
            <a:spLocks noChangeArrowheads="1"/>
          </p:cNvSpPr>
          <p:nvPr/>
        </p:nvSpPr>
        <p:spPr bwMode="auto">
          <a:xfrm>
            <a:off x="4616824" y="3281082"/>
            <a:ext cx="2653273" cy="1146362"/>
          </a:xfrm>
          <a:prstGeom prst="roundRect">
            <a:avLst>
              <a:gd name="adj" fmla="val 16667"/>
            </a:avLst>
          </a:prstGeom>
          <a:noFill/>
          <a:ln w="9525">
            <a:solidFill>
              <a:srgbClr val="CC0000"/>
            </a:solidFill>
            <a:round/>
            <a:headEnd/>
            <a:tailEnd/>
          </a:ln>
          <a:effectLst/>
        </p:spPr>
        <p:txBody>
          <a:bodyPr wrap="none" anchor="ctr">
            <a:prstTxWarp prst="textNoShape">
              <a:avLst/>
            </a:prstTxWarp>
          </a:bodyPr>
          <a:lstStyle/>
          <a:p>
            <a:pPr>
              <a:defRPr/>
            </a:pPr>
            <a:endParaRPr lang="en-US" sz="1588">
              <a:effectLst>
                <a:outerShdw blurRad="38100" dist="38100" dir="2700000" algn="tl">
                  <a:srgbClr val="000000">
                    <a:alpha val="43137"/>
                  </a:srgbClr>
                </a:outerShdw>
              </a:effectLst>
            </a:endParaRPr>
          </a:p>
        </p:txBody>
      </p:sp>
      <p:sp>
        <p:nvSpPr>
          <p:cNvPr id="17" name="TextBox 16"/>
          <p:cNvSpPr txBox="1"/>
          <p:nvPr/>
        </p:nvSpPr>
        <p:spPr>
          <a:xfrm>
            <a:off x="1875999" y="2541496"/>
            <a:ext cx="8213778" cy="707886"/>
          </a:xfrm>
          <a:prstGeom prst="rect">
            <a:avLst/>
          </a:prstGeom>
          <a:noFill/>
        </p:spPr>
        <p:txBody>
          <a:bodyPr wrap="square" rtlCol="0">
            <a:spAutoFit/>
          </a:bodyPr>
          <a:lstStyle/>
          <a:p>
            <a:r>
              <a:rPr lang="en-US" sz="2000" dirty="0">
                <a:solidFill>
                  <a:schemeClr val="tx1"/>
                </a:solidFill>
                <a:latin typeface="Times New Roman"/>
                <a:cs typeface="Times New Roman"/>
              </a:rPr>
              <a:t>where </a:t>
            </a:r>
            <a:r>
              <a:rPr lang="en-US" sz="2000" i="1" dirty="0">
                <a:solidFill>
                  <a:schemeClr val="tx1"/>
                </a:solidFill>
                <a:latin typeface="Times New Roman"/>
                <a:cs typeface="Times New Roman"/>
              </a:rPr>
              <a:t>A </a:t>
            </a:r>
            <a:r>
              <a:rPr lang="en-US" sz="2000" dirty="0">
                <a:solidFill>
                  <a:schemeClr val="tx1"/>
                </a:solidFill>
                <a:latin typeface="Times New Roman"/>
                <a:cs typeface="Times New Roman"/>
              </a:rPr>
              <a:t>depends</a:t>
            </a:r>
            <a:r>
              <a:rPr lang="en-US" sz="2000" i="1" dirty="0">
                <a:solidFill>
                  <a:schemeClr val="tx1"/>
                </a:solidFill>
                <a:latin typeface="Times New Roman"/>
                <a:cs typeface="Times New Roman"/>
              </a:rPr>
              <a:t> </a:t>
            </a:r>
            <a:r>
              <a:rPr lang="en-US" sz="2000" dirty="0">
                <a:solidFill>
                  <a:schemeClr val="tx1"/>
                </a:solidFill>
                <a:latin typeface="Times New Roman"/>
                <a:cs typeface="Times New Roman"/>
              </a:rPr>
              <a:t>only by E</a:t>
            </a:r>
            <a:r>
              <a:rPr lang="en-US" sz="2000" baseline="-25000" dirty="0">
                <a:solidFill>
                  <a:schemeClr val="tx1"/>
                </a:solidFill>
                <a:latin typeface="Symbol" charset="2"/>
                <a:cs typeface="Symbol" charset="2"/>
              </a:rPr>
              <a:t>n</a:t>
            </a:r>
            <a:r>
              <a:rPr lang="en-US" sz="2000" dirty="0">
                <a:solidFill>
                  <a:schemeClr val="tx1"/>
                </a:solidFill>
                <a:latin typeface="Times New Roman"/>
                <a:cs typeface="Times New Roman"/>
              </a:rPr>
              <a:t> . Then if we introduce </a:t>
            </a:r>
            <a:r>
              <a:rPr lang="en-US" sz="2000" i="1" dirty="0">
                <a:solidFill>
                  <a:schemeClr val="tx1"/>
                </a:solidFill>
                <a:latin typeface="Times New Roman"/>
                <a:cs typeface="Times New Roman"/>
              </a:rPr>
              <a:t>A</a:t>
            </a:r>
            <a:r>
              <a:rPr lang="en-US" sz="2000" dirty="0">
                <a:solidFill>
                  <a:schemeClr val="tx1"/>
                </a:solidFill>
                <a:latin typeface="Times New Roman"/>
                <a:cs typeface="Times New Roman"/>
              </a:rPr>
              <a:t> in the cross section expression we have:</a:t>
            </a:r>
          </a:p>
        </p:txBody>
      </p:sp>
      <p:sp>
        <p:nvSpPr>
          <p:cNvPr id="18" name="TextBox 17"/>
          <p:cNvSpPr txBox="1"/>
          <p:nvPr/>
        </p:nvSpPr>
        <p:spPr>
          <a:xfrm>
            <a:off x="1806388" y="5028880"/>
            <a:ext cx="8431306" cy="1631216"/>
          </a:xfrm>
          <a:prstGeom prst="rect">
            <a:avLst/>
          </a:prstGeom>
          <a:noFill/>
        </p:spPr>
        <p:txBody>
          <a:bodyPr wrap="square" rtlCol="0">
            <a:spAutoFit/>
          </a:bodyPr>
          <a:lstStyle/>
          <a:p>
            <a:pPr algn="just"/>
            <a:r>
              <a:rPr lang="en-US" sz="2000" dirty="0">
                <a:solidFill>
                  <a:schemeClr val="tx1"/>
                </a:solidFill>
                <a:latin typeface="Times New Roman"/>
                <a:cs typeface="Times New Roman"/>
              </a:rPr>
              <a:t>Thus</a:t>
            </a:r>
            <a:r>
              <a:rPr lang="en-US" sz="2000" dirty="0">
                <a:solidFill>
                  <a:schemeClr val="tx1"/>
                </a:solidFill>
                <a:latin typeface=""/>
                <a:cs typeface=""/>
              </a:rPr>
              <a:t> </a:t>
            </a:r>
            <a:r>
              <a:rPr lang="en-US" sz="2000" dirty="0" err="1">
                <a:solidFill>
                  <a:schemeClr val="tx1"/>
                </a:solidFill>
                <a:latin typeface="Symbol" charset="2"/>
                <a:cs typeface="Symbol" charset="2"/>
              </a:rPr>
              <a:t>s</a:t>
            </a:r>
            <a:r>
              <a:rPr lang="en-US" sz="2000" baseline="-25000" dirty="0" err="1">
                <a:solidFill>
                  <a:schemeClr val="tx1"/>
                </a:solidFill>
                <a:latin typeface=""/>
                <a:cs typeface=""/>
              </a:rPr>
              <a:t>NCB</a:t>
            </a:r>
            <a:r>
              <a:rPr lang="en-US" sz="2000" dirty="0">
                <a:solidFill>
                  <a:schemeClr val="tx1"/>
                </a:solidFill>
                <a:latin typeface=""/>
                <a:cs typeface=""/>
              </a:rPr>
              <a:t> </a:t>
            </a:r>
            <a:r>
              <a:rPr lang="en-US" sz="2000" dirty="0">
                <a:solidFill>
                  <a:schemeClr val="tx1"/>
                </a:solidFill>
                <a:latin typeface="Times New Roman"/>
                <a:cs typeface="Times New Roman"/>
              </a:rPr>
              <a:t>can be easily calculated in terms of the decay half-life of the corresponding beta decay process and of the quantity </a:t>
            </a:r>
            <a:r>
              <a:rPr lang="en-US" sz="2000" i="1" dirty="0">
                <a:solidFill>
                  <a:schemeClr val="tx1"/>
                </a:solidFill>
                <a:latin typeface="Times New Roman"/>
                <a:cs typeface="Times New Roman"/>
              </a:rPr>
              <a:t>A</a:t>
            </a:r>
            <a:r>
              <a:rPr lang="en-US" sz="2000" dirty="0">
                <a:solidFill>
                  <a:schemeClr val="tx1"/>
                </a:solidFill>
                <a:latin typeface="Times New Roman"/>
                <a:cs typeface="Times New Roman"/>
              </a:rPr>
              <a:t> where the neutrino energy dependency is hidden. The function </a:t>
            </a:r>
            <a:r>
              <a:rPr lang="en-US" sz="2000" i="1" dirty="0">
                <a:solidFill>
                  <a:schemeClr val="tx1"/>
                </a:solidFill>
                <a:latin typeface="Times New Roman"/>
                <a:cs typeface="Times New Roman"/>
              </a:rPr>
              <a:t>A</a:t>
            </a:r>
            <a:r>
              <a:rPr lang="en-US" sz="2000" dirty="0">
                <a:solidFill>
                  <a:schemeClr val="tx1"/>
                </a:solidFill>
                <a:latin typeface="Times New Roman"/>
                <a:cs typeface="Times New Roman"/>
              </a:rPr>
              <a:t> has the fundamental feature of showing only the ratio of the nuclear shape factors where the theoretical uncertainties vanish.       </a:t>
            </a:r>
          </a:p>
        </p:txBody>
      </p:sp>
    </p:spTree>
    <p:extLst>
      <p:ext uri="{BB962C8B-B14F-4D97-AF65-F5344CB8AC3E}">
        <p14:creationId xmlns:p14="http://schemas.microsoft.com/office/powerpoint/2010/main" val="1776662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1658471" y="100853"/>
            <a:ext cx="8875059" cy="1183341"/>
          </a:xfrm>
          <a:noFill/>
        </p:spPr>
        <p:txBody>
          <a:bodyPr/>
          <a:lstStyle/>
          <a:p>
            <a:pPr eaLnBrk="1" hangingPunct="1"/>
            <a:r>
              <a:rPr lang="en-GB" sz="3177" dirty="0">
                <a:effectLst>
                  <a:outerShdw blurRad="50800" dist="38100" dir="2700000" algn="tl" rotWithShape="0">
                    <a:srgbClr val="000000"/>
                  </a:outerShdw>
                </a:effectLst>
                <a:latin typeface="Arial" pitchFamily="-108" charset="0"/>
              </a:rPr>
              <a:t>NCB Cross Section (V)</a:t>
            </a:r>
            <a:br>
              <a:rPr lang="en-GB" sz="3177" dirty="0">
                <a:effectLst>
                  <a:outerShdw blurRad="50800" dist="38100" dir="2700000" algn="tl" rotWithShape="0">
                    <a:srgbClr val="000000"/>
                  </a:outerShdw>
                </a:effectLst>
                <a:latin typeface="Arial" pitchFamily="-108" charset="0"/>
              </a:rPr>
            </a:br>
            <a:r>
              <a:rPr lang="en-GB" sz="1765" dirty="0">
                <a:effectLst>
                  <a:outerShdw blurRad="50800" dist="38100" dir="2700000" algn="tl" rotWithShape="0">
                    <a:srgbClr val="000000"/>
                  </a:outerShdw>
                </a:effectLst>
                <a:latin typeface="Arial" pitchFamily="-108" charset="0"/>
              </a:rPr>
              <a:t>on different types of decaying nuclei</a:t>
            </a:r>
          </a:p>
        </p:txBody>
      </p:sp>
      <p:sp>
        <p:nvSpPr>
          <p:cNvPr id="36867" name="Text Box 5"/>
          <p:cNvSpPr txBox="1">
            <a:spLocks noChangeArrowheads="1"/>
          </p:cNvSpPr>
          <p:nvPr/>
        </p:nvSpPr>
        <p:spPr bwMode="auto">
          <a:xfrm>
            <a:off x="1636842" y="1653989"/>
            <a:ext cx="2877711"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Times New Roman"/>
                <a:cs typeface="Times New Roman"/>
              </a:rPr>
              <a:t>Super-allowed transitions:</a:t>
            </a:r>
          </a:p>
        </p:txBody>
      </p:sp>
      <p:sp>
        <p:nvSpPr>
          <p:cNvPr id="36868" name="Text Box 6"/>
          <p:cNvSpPr txBox="1">
            <a:spLocks noChangeArrowheads="1"/>
          </p:cNvSpPr>
          <p:nvPr/>
        </p:nvSpPr>
        <p:spPr bwMode="auto">
          <a:xfrm>
            <a:off x="1675419" y="2467536"/>
            <a:ext cx="8674169" cy="906467"/>
          </a:xfrm>
          <a:prstGeom prst="rect">
            <a:avLst/>
          </a:prstGeom>
          <a:noFill/>
          <a:ln w="9525">
            <a:noFill/>
            <a:miter lim="800000"/>
            <a:headEnd/>
            <a:tailEnd/>
          </a:ln>
        </p:spPr>
        <p:txBody>
          <a:bodyPr wrap="none">
            <a:prstTxWarp prst="textNoShape">
              <a:avLst/>
            </a:prstTxWarp>
            <a:spAutoFit/>
          </a:bodyPr>
          <a:lstStyle/>
          <a:p>
            <a:pPr>
              <a:lnSpc>
                <a:spcPct val="140000"/>
              </a:lnSpc>
              <a:buFont typeface="Symbol" pitchFamily="-108" charset="2"/>
              <a:buNone/>
            </a:pPr>
            <a:r>
              <a:rPr lang="en-GB" sz="2000" dirty="0">
                <a:solidFill>
                  <a:schemeClr val="tx1"/>
                </a:solidFill>
                <a:latin typeface="Times New Roman"/>
                <a:cs typeface="Times New Roman"/>
              </a:rPr>
              <a:t> This expression of the cross section is a very good approximation also for allowed</a:t>
            </a:r>
          </a:p>
          <a:p>
            <a:pPr>
              <a:lnSpc>
                <a:spcPct val="140000"/>
              </a:lnSpc>
              <a:buFont typeface="Symbol" pitchFamily="-108" charset="2"/>
              <a:buNone/>
            </a:pPr>
            <a:r>
              <a:rPr lang="en-GB" sz="2000" dirty="0">
                <a:solidFill>
                  <a:schemeClr val="tx1"/>
                </a:solidFill>
                <a:latin typeface="Times New Roman"/>
                <a:cs typeface="Times New Roman"/>
              </a:rPr>
              <a:t> transitions (Tritium case) since:</a:t>
            </a:r>
          </a:p>
        </p:txBody>
      </p:sp>
      <p:sp>
        <p:nvSpPr>
          <p:cNvPr id="36869" name="Text Box 7"/>
          <p:cNvSpPr txBox="1">
            <a:spLocks noChangeArrowheads="1"/>
          </p:cNvSpPr>
          <p:nvPr/>
        </p:nvSpPr>
        <p:spPr bwMode="auto">
          <a:xfrm>
            <a:off x="1732429" y="3824333"/>
            <a:ext cx="2643672" cy="400110"/>
          </a:xfrm>
          <a:prstGeom prst="rect">
            <a:avLst/>
          </a:prstGeom>
          <a:noFill/>
          <a:ln w="9525">
            <a:noFill/>
            <a:miter lim="800000"/>
            <a:headEnd/>
            <a:tailEnd/>
          </a:ln>
        </p:spPr>
        <p:txBody>
          <a:bodyPr wrap="none">
            <a:prstTxWarp prst="textNoShape">
              <a:avLst/>
            </a:prstTxWarp>
            <a:spAutoFit/>
          </a:bodyPr>
          <a:lstStyle/>
          <a:p>
            <a:r>
              <a:rPr lang="en-GB" sz="2000" dirty="0" err="1">
                <a:solidFill>
                  <a:schemeClr val="tx1"/>
                </a:solidFill>
                <a:latin typeface="Times New Roman"/>
                <a:cs typeface="Times New Roman"/>
                <a:sym typeface="Symbol" pitchFamily="-108" charset="2"/>
              </a:rPr>
              <a:t></a:t>
            </a:r>
            <a:r>
              <a:rPr lang="en-GB" sz="2000" dirty="0">
                <a:solidFill>
                  <a:schemeClr val="tx1"/>
                </a:solidFill>
                <a:latin typeface="Times New Roman"/>
                <a:cs typeface="Times New Roman"/>
              </a:rPr>
              <a:t> </a:t>
            </a:r>
            <a:r>
              <a:rPr lang="en-GB" sz="2000" i="1" dirty="0">
                <a:solidFill>
                  <a:schemeClr val="tx1"/>
                </a:solidFill>
                <a:latin typeface="Times New Roman"/>
                <a:cs typeface="Times New Roman"/>
              </a:rPr>
              <a:t>K-</a:t>
            </a:r>
            <a:r>
              <a:rPr lang="en-GB" sz="2000" i="1" dirty="0" err="1">
                <a:solidFill>
                  <a:schemeClr val="tx1"/>
                </a:solidFill>
                <a:latin typeface="Times New Roman"/>
                <a:cs typeface="Times New Roman"/>
              </a:rPr>
              <a:t>th</a:t>
            </a:r>
            <a:r>
              <a:rPr lang="en-GB" sz="2000" dirty="0">
                <a:solidFill>
                  <a:schemeClr val="tx1"/>
                </a:solidFill>
                <a:latin typeface="Times New Roman"/>
                <a:cs typeface="Times New Roman"/>
              </a:rPr>
              <a:t> unique forbidden</a:t>
            </a:r>
          </a:p>
        </p:txBody>
      </p:sp>
      <p:pic>
        <p:nvPicPr>
          <p:cNvPr id="36870" name="Picture 8" descr="eq19"/>
          <p:cNvPicPr>
            <a:picLocks noChangeAspect="1" noChangeArrowheads="1"/>
          </p:cNvPicPr>
          <p:nvPr/>
        </p:nvPicPr>
        <p:blipFill>
          <a:blip r:embed="rId3"/>
          <a:srcRect/>
          <a:stretch>
            <a:fillRect/>
          </a:stretch>
        </p:blipFill>
        <p:spPr bwMode="auto">
          <a:xfrm>
            <a:off x="4468906" y="1482959"/>
            <a:ext cx="3429841" cy="762700"/>
          </a:xfrm>
          <a:prstGeom prst="rect">
            <a:avLst/>
          </a:prstGeom>
          <a:noFill/>
          <a:ln w="9525">
            <a:noFill/>
            <a:miter lim="800000"/>
            <a:headEnd/>
            <a:tailEnd/>
          </a:ln>
        </p:spPr>
      </p:pic>
      <p:pic>
        <p:nvPicPr>
          <p:cNvPr id="36871" name="Picture 9" descr="eq24"/>
          <p:cNvPicPr>
            <a:picLocks noChangeAspect="1" noChangeArrowheads="1"/>
          </p:cNvPicPr>
          <p:nvPr/>
        </p:nvPicPr>
        <p:blipFill>
          <a:blip r:embed="rId4"/>
          <a:srcRect/>
          <a:stretch>
            <a:fillRect/>
          </a:stretch>
        </p:blipFill>
        <p:spPr bwMode="auto">
          <a:xfrm>
            <a:off x="4690782" y="2874309"/>
            <a:ext cx="1747278" cy="702609"/>
          </a:xfrm>
          <a:prstGeom prst="rect">
            <a:avLst/>
          </a:prstGeom>
          <a:noFill/>
          <a:ln w="9525">
            <a:noFill/>
            <a:miter lim="800000"/>
            <a:headEnd/>
            <a:tailEnd/>
          </a:ln>
        </p:spPr>
      </p:pic>
      <p:pic>
        <p:nvPicPr>
          <p:cNvPr id="36872" name="Picture 10" descr="eq29"/>
          <p:cNvPicPr>
            <a:picLocks noChangeAspect="1" noChangeArrowheads="1"/>
          </p:cNvPicPr>
          <p:nvPr/>
        </p:nvPicPr>
        <p:blipFill>
          <a:blip r:embed="rId5"/>
          <a:srcRect/>
          <a:stretch>
            <a:fillRect/>
          </a:stretch>
        </p:blipFill>
        <p:spPr bwMode="auto">
          <a:xfrm>
            <a:off x="1732429" y="5842011"/>
            <a:ext cx="3845859" cy="619301"/>
          </a:xfrm>
          <a:prstGeom prst="rect">
            <a:avLst/>
          </a:prstGeom>
          <a:noFill/>
          <a:ln w="9525">
            <a:noFill/>
            <a:miter lim="800000"/>
            <a:headEnd/>
            <a:tailEnd/>
          </a:ln>
        </p:spPr>
      </p:pic>
      <p:pic>
        <p:nvPicPr>
          <p:cNvPr id="36873" name="Picture 11" descr="eq30"/>
          <p:cNvPicPr>
            <a:picLocks noChangeAspect="1" noChangeArrowheads="1"/>
          </p:cNvPicPr>
          <p:nvPr/>
        </p:nvPicPr>
        <p:blipFill>
          <a:blip r:embed="rId6"/>
          <a:srcRect/>
          <a:stretch>
            <a:fillRect/>
          </a:stretch>
        </p:blipFill>
        <p:spPr bwMode="auto">
          <a:xfrm>
            <a:off x="5843308" y="5750998"/>
            <a:ext cx="4690222" cy="858231"/>
          </a:xfrm>
          <a:prstGeom prst="rect">
            <a:avLst/>
          </a:prstGeom>
          <a:noFill/>
          <a:ln w="9525">
            <a:noFill/>
            <a:miter lim="800000"/>
            <a:headEnd/>
            <a:tailEnd/>
          </a:ln>
        </p:spPr>
      </p:pic>
      <p:pic>
        <p:nvPicPr>
          <p:cNvPr id="10" name="Picture 9"/>
          <p:cNvPicPr>
            <a:picLocks noChangeAspect="1"/>
          </p:cNvPicPr>
          <p:nvPr/>
        </p:nvPicPr>
        <p:blipFill>
          <a:blip r:embed="rId7"/>
          <a:stretch>
            <a:fillRect/>
          </a:stretch>
        </p:blipFill>
        <p:spPr>
          <a:xfrm>
            <a:off x="1892234" y="4242547"/>
            <a:ext cx="3981890" cy="1109382"/>
          </a:xfrm>
          <a:prstGeom prst="rect">
            <a:avLst/>
          </a:prstGeom>
        </p:spPr>
      </p:pic>
      <p:sp>
        <p:nvSpPr>
          <p:cNvPr id="14" name="TextBox 13"/>
          <p:cNvSpPr txBox="1"/>
          <p:nvPr/>
        </p:nvSpPr>
        <p:spPr>
          <a:xfrm rot="16200000">
            <a:off x="674933" y="4774921"/>
            <a:ext cx="2117887" cy="301493"/>
          </a:xfrm>
          <a:prstGeom prst="rect">
            <a:avLst/>
          </a:prstGeom>
          <a:noFill/>
        </p:spPr>
        <p:txBody>
          <a:bodyPr wrap="none" rtlCol="0">
            <a:spAutoFit/>
          </a:bodyPr>
          <a:lstStyle/>
          <a:p>
            <a:r>
              <a:rPr lang="en-US" sz="1359" dirty="0">
                <a:solidFill>
                  <a:srgbClr val="FF0000"/>
                </a:solidFill>
              </a:rPr>
              <a:t>(</a:t>
            </a:r>
            <a:r>
              <a:rPr lang="en-US" sz="1359" dirty="0" err="1">
                <a:solidFill>
                  <a:srgbClr val="FF0000"/>
                </a:solidFill>
              </a:rPr>
              <a:t>Leptonic</a:t>
            </a:r>
            <a:r>
              <a:rPr lang="en-US" sz="1359" dirty="0">
                <a:solidFill>
                  <a:srgbClr val="FF0000"/>
                </a:solidFill>
              </a:rPr>
              <a:t> contribution)</a:t>
            </a:r>
          </a:p>
        </p:txBody>
      </p:sp>
      <p:sp>
        <p:nvSpPr>
          <p:cNvPr id="15" name="TextBox 14"/>
          <p:cNvSpPr txBox="1"/>
          <p:nvPr/>
        </p:nvSpPr>
        <p:spPr>
          <a:xfrm>
            <a:off x="2688233" y="6249317"/>
            <a:ext cx="2337454" cy="301493"/>
          </a:xfrm>
          <a:prstGeom prst="rect">
            <a:avLst/>
          </a:prstGeom>
          <a:noFill/>
        </p:spPr>
        <p:txBody>
          <a:bodyPr wrap="square" rtlCol="0">
            <a:spAutoFit/>
          </a:bodyPr>
          <a:lstStyle/>
          <a:p>
            <a:r>
              <a:rPr lang="en-US" sz="1359" dirty="0">
                <a:solidFill>
                  <a:srgbClr val="FF0000"/>
                </a:solidFill>
              </a:rPr>
              <a:t>(Nuclear contribution)</a:t>
            </a:r>
          </a:p>
        </p:txBody>
      </p:sp>
      <p:sp>
        <p:nvSpPr>
          <p:cNvPr id="2" name="TextBox 1"/>
          <p:cNvSpPr txBox="1"/>
          <p:nvPr/>
        </p:nvSpPr>
        <p:spPr>
          <a:xfrm>
            <a:off x="9264263" y="1565007"/>
            <a:ext cx="918841" cy="400110"/>
          </a:xfrm>
          <a:prstGeom prst="rect">
            <a:avLst/>
          </a:prstGeom>
          <a:noFill/>
        </p:spPr>
        <p:txBody>
          <a:bodyPr wrap="none" rtlCol="0">
            <a:spAutoFit/>
          </a:bodyPr>
          <a:lstStyle/>
          <a:p>
            <a:r>
              <a:rPr lang="en-US" sz="2000" dirty="0">
                <a:solidFill>
                  <a:schemeClr val="tx1"/>
                </a:solidFill>
              </a:rPr>
              <a:t>0</a:t>
            </a:r>
            <a:r>
              <a:rPr lang="en-US" sz="2000" baseline="30000" dirty="0">
                <a:solidFill>
                  <a:schemeClr val="tx1"/>
                </a:solidFill>
              </a:rPr>
              <a:t>+</a:t>
            </a:r>
            <a:r>
              <a:rPr lang="en-US" sz="2000" dirty="0">
                <a:solidFill>
                  <a:schemeClr val="tx1"/>
                </a:solidFill>
              </a:rPr>
              <a:t>-&gt;0</a:t>
            </a:r>
            <a:r>
              <a:rPr lang="en-US" sz="2000" baseline="30000" dirty="0">
                <a:solidFill>
                  <a:schemeClr val="tx1"/>
                </a:solidFill>
              </a:rPr>
              <a:t>+</a:t>
            </a:r>
          </a:p>
        </p:txBody>
      </p:sp>
      <p:sp>
        <p:nvSpPr>
          <p:cNvPr id="3" name="TextBox 2"/>
          <p:cNvSpPr txBox="1"/>
          <p:nvPr/>
        </p:nvSpPr>
        <p:spPr>
          <a:xfrm>
            <a:off x="9264262" y="3114868"/>
            <a:ext cx="671979" cy="400110"/>
          </a:xfrm>
          <a:prstGeom prst="rect">
            <a:avLst/>
          </a:prstGeom>
          <a:noFill/>
        </p:spPr>
        <p:txBody>
          <a:bodyPr wrap="none" rtlCol="0">
            <a:spAutoFit/>
          </a:bodyPr>
          <a:lstStyle/>
          <a:p>
            <a:r>
              <a:rPr lang="en-US" sz="2000" dirty="0">
                <a:solidFill>
                  <a:schemeClr val="tx1"/>
                </a:solidFill>
              </a:rPr>
              <a:t>J-&gt;J</a:t>
            </a:r>
          </a:p>
        </p:txBody>
      </p:sp>
      <p:sp>
        <p:nvSpPr>
          <p:cNvPr id="18" name="TextBox 17"/>
          <p:cNvSpPr txBox="1"/>
          <p:nvPr/>
        </p:nvSpPr>
        <p:spPr>
          <a:xfrm>
            <a:off x="9009668" y="4322214"/>
            <a:ext cx="814647" cy="336695"/>
          </a:xfrm>
          <a:prstGeom prst="rect">
            <a:avLst/>
          </a:prstGeom>
          <a:noFill/>
        </p:spPr>
        <p:txBody>
          <a:bodyPr wrap="none" rtlCol="0">
            <a:spAutoFit/>
          </a:bodyPr>
          <a:lstStyle/>
          <a:p>
            <a:r>
              <a:rPr lang="en-US" sz="1588" dirty="0">
                <a:solidFill>
                  <a:schemeClr val="bg1"/>
                </a:solidFill>
              </a:rPr>
              <a:t>J-</a:t>
            </a:r>
            <a:r>
              <a:rPr lang="en-US" sz="1588">
                <a:solidFill>
                  <a:schemeClr val="bg1"/>
                </a:solidFill>
              </a:rPr>
              <a:t>&gt;J+K</a:t>
            </a:r>
            <a:endParaRPr lang="en-US" sz="1588" dirty="0">
              <a:solidFill>
                <a:schemeClr val="bg1"/>
              </a:solidFill>
            </a:endParaRPr>
          </a:p>
        </p:txBody>
      </p:sp>
    </p:spTree>
    <p:extLst>
      <p:ext uri="{BB962C8B-B14F-4D97-AF65-F5344CB8AC3E}">
        <p14:creationId xmlns:p14="http://schemas.microsoft.com/office/powerpoint/2010/main" val="422850131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1658471" y="62332"/>
            <a:ext cx="8875059" cy="926027"/>
          </a:xfrm>
          <a:noFill/>
        </p:spPr>
        <p:txBody>
          <a:bodyPr/>
          <a:lstStyle/>
          <a:p>
            <a:pPr eaLnBrk="1" hangingPunct="1"/>
            <a:r>
              <a:rPr lang="en-GB" sz="3177" dirty="0">
                <a:latin typeface="Arial" pitchFamily="-108" charset="0"/>
              </a:rPr>
              <a:t>NCB Cross Section</a:t>
            </a:r>
            <a:br>
              <a:rPr lang="en-GB" sz="2330" b="1" dirty="0">
                <a:latin typeface="Arial" pitchFamily="-108" charset="0"/>
              </a:rPr>
            </a:br>
            <a:r>
              <a:rPr lang="en-GB" sz="1765" dirty="0">
                <a:latin typeface="Arial" pitchFamily="-108" charset="0"/>
              </a:rPr>
              <a:t>as a function of E</a:t>
            </a:r>
            <a:r>
              <a:rPr lang="en-GB" sz="1765" baseline="-25000" dirty="0">
                <a:latin typeface="Arial" pitchFamily="-108" charset="0"/>
                <a:sym typeface="Symbol" pitchFamily="-108" charset="2"/>
              </a:rPr>
              <a:t></a:t>
            </a:r>
            <a:r>
              <a:rPr lang="en-GB" sz="1765" dirty="0">
                <a:latin typeface="Arial" pitchFamily="-108" charset="0"/>
              </a:rPr>
              <a:t>, Q</a:t>
            </a:r>
            <a:r>
              <a:rPr lang="en-GB" sz="1765" baseline="-25000" dirty="0">
                <a:latin typeface="Arial" pitchFamily="-108" charset="0"/>
                <a:sym typeface="Symbol" pitchFamily="-108" charset="2"/>
              </a:rPr>
              <a:t></a:t>
            </a:r>
            <a:r>
              <a:rPr lang="en-GB" sz="1765" dirty="0">
                <a:latin typeface="Arial" pitchFamily="-108" charset="0"/>
                <a:sym typeface="Symbol" pitchFamily="-108" charset="2"/>
              </a:rPr>
              <a:t> for different nuclear spin transitions </a:t>
            </a:r>
            <a:endParaRPr lang="en-GB" sz="1765" dirty="0">
              <a:latin typeface="Arial" pitchFamily="-108" charset="0"/>
            </a:endParaRPr>
          </a:p>
        </p:txBody>
      </p:sp>
      <p:pic>
        <p:nvPicPr>
          <p:cNvPr id="40986" name="Picture 8" descr="fig3a"/>
          <p:cNvPicPr>
            <a:picLocks noChangeAspect="1" noChangeArrowheads="1"/>
          </p:cNvPicPr>
          <p:nvPr/>
        </p:nvPicPr>
        <p:blipFill>
          <a:blip r:embed="rId3"/>
          <a:srcRect/>
          <a:stretch>
            <a:fillRect/>
          </a:stretch>
        </p:blipFill>
        <p:spPr bwMode="auto">
          <a:xfrm>
            <a:off x="1906542" y="1251078"/>
            <a:ext cx="1974416" cy="1704388"/>
          </a:xfrm>
          <a:prstGeom prst="rect">
            <a:avLst/>
          </a:prstGeom>
          <a:noFill/>
          <a:ln w="9525">
            <a:noFill/>
            <a:miter lim="800000"/>
            <a:headEnd/>
            <a:tailEnd/>
          </a:ln>
        </p:spPr>
      </p:pic>
      <p:pic>
        <p:nvPicPr>
          <p:cNvPr id="40987" name="Picture 9" descr="fig3b"/>
          <p:cNvPicPr>
            <a:picLocks noChangeAspect="1" noChangeArrowheads="1"/>
          </p:cNvPicPr>
          <p:nvPr/>
        </p:nvPicPr>
        <p:blipFill>
          <a:blip r:embed="rId4"/>
          <a:srcRect/>
          <a:stretch>
            <a:fillRect/>
          </a:stretch>
        </p:blipFill>
        <p:spPr bwMode="auto">
          <a:xfrm>
            <a:off x="4030511" y="1314922"/>
            <a:ext cx="2000096" cy="1689121"/>
          </a:xfrm>
          <a:prstGeom prst="rect">
            <a:avLst/>
          </a:prstGeom>
          <a:noFill/>
          <a:ln w="9525">
            <a:noFill/>
            <a:miter lim="800000"/>
            <a:headEnd/>
            <a:tailEnd/>
          </a:ln>
        </p:spPr>
      </p:pic>
      <p:pic>
        <p:nvPicPr>
          <p:cNvPr id="40988" name="Picture 10" descr="fig3c"/>
          <p:cNvPicPr>
            <a:picLocks noChangeAspect="1" noChangeArrowheads="1"/>
          </p:cNvPicPr>
          <p:nvPr/>
        </p:nvPicPr>
        <p:blipFill>
          <a:blip r:embed="rId5"/>
          <a:srcRect/>
          <a:stretch>
            <a:fillRect/>
          </a:stretch>
        </p:blipFill>
        <p:spPr bwMode="auto">
          <a:xfrm>
            <a:off x="6086501" y="1303819"/>
            <a:ext cx="1980457" cy="1703000"/>
          </a:xfrm>
          <a:prstGeom prst="rect">
            <a:avLst/>
          </a:prstGeom>
          <a:noFill/>
          <a:ln w="9525">
            <a:noFill/>
            <a:miter lim="800000"/>
            <a:headEnd/>
            <a:tailEnd/>
          </a:ln>
        </p:spPr>
      </p:pic>
      <p:pic>
        <p:nvPicPr>
          <p:cNvPr id="40989" name="Picture 11" descr="fig3d"/>
          <p:cNvPicPr>
            <a:picLocks noChangeAspect="1" noChangeArrowheads="1"/>
          </p:cNvPicPr>
          <p:nvPr/>
        </p:nvPicPr>
        <p:blipFill>
          <a:blip r:embed="rId6"/>
          <a:srcRect/>
          <a:stretch>
            <a:fillRect/>
          </a:stretch>
        </p:blipFill>
        <p:spPr bwMode="auto">
          <a:xfrm>
            <a:off x="8142491" y="1251078"/>
            <a:ext cx="2021246" cy="1748802"/>
          </a:xfrm>
          <a:prstGeom prst="rect">
            <a:avLst/>
          </a:prstGeom>
          <a:noFill/>
          <a:ln w="9525">
            <a:noFill/>
            <a:miter lim="800000"/>
            <a:headEnd/>
            <a:tailEnd/>
          </a:ln>
        </p:spPr>
      </p:pic>
      <p:sp>
        <p:nvSpPr>
          <p:cNvPr id="40990" name="Text Box 16"/>
          <p:cNvSpPr txBox="1">
            <a:spLocks noChangeArrowheads="1"/>
          </p:cNvSpPr>
          <p:nvPr/>
        </p:nvSpPr>
        <p:spPr bwMode="auto">
          <a:xfrm>
            <a:off x="2728334" y="1062318"/>
            <a:ext cx="769763" cy="271613"/>
          </a:xfrm>
          <a:prstGeom prst="rect">
            <a:avLst/>
          </a:prstGeom>
          <a:solidFill>
            <a:schemeClr val="bg1"/>
          </a:solidFill>
          <a:ln w="9525">
            <a:noFill/>
            <a:miter lim="800000"/>
            <a:headEnd/>
            <a:tailEnd/>
          </a:ln>
        </p:spPr>
        <p:txBody>
          <a:bodyPr wrap="none">
            <a:prstTxWarp prst="textNoShape">
              <a:avLst/>
            </a:prstTxWarp>
            <a:spAutoFit/>
          </a:bodyPr>
          <a:lstStyle/>
          <a:p>
            <a:r>
              <a:rPr lang="it-IT" sz="1165" dirty="0" err="1"/>
              <a:t>allowed</a:t>
            </a:r>
            <a:endParaRPr lang="it-IT" sz="1165" dirty="0"/>
          </a:p>
        </p:txBody>
      </p:sp>
      <p:sp>
        <p:nvSpPr>
          <p:cNvPr id="40991" name="Text Box 17"/>
          <p:cNvSpPr txBox="1">
            <a:spLocks noChangeArrowheads="1"/>
          </p:cNvSpPr>
          <p:nvPr/>
        </p:nvSpPr>
        <p:spPr bwMode="auto">
          <a:xfrm>
            <a:off x="4510895" y="1062318"/>
            <a:ext cx="1645002" cy="271613"/>
          </a:xfrm>
          <a:prstGeom prst="rect">
            <a:avLst/>
          </a:prstGeom>
          <a:solidFill>
            <a:schemeClr val="bg1"/>
          </a:solidFill>
          <a:ln w="9525">
            <a:noFill/>
            <a:miter lim="800000"/>
            <a:headEnd/>
            <a:tailEnd/>
          </a:ln>
        </p:spPr>
        <p:txBody>
          <a:bodyPr wrap="none">
            <a:prstTxWarp prst="textNoShape">
              <a:avLst/>
            </a:prstTxWarp>
            <a:spAutoFit/>
          </a:bodyPr>
          <a:lstStyle/>
          <a:p>
            <a:r>
              <a:rPr lang="it-IT" sz="1165"/>
              <a:t>1</a:t>
            </a:r>
            <a:r>
              <a:rPr lang="it-IT" sz="1165" baseline="30000"/>
              <a:t>st</a:t>
            </a:r>
            <a:r>
              <a:rPr lang="it-IT" sz="1165"/>
              <a:t> unique forbidden</a:t>
            </a:r>
          </a:p>
        </p:txBody>
      </p:sp>
      <p:sp>
        <p:nvSpPr>
          <p:cNvPr id="40992" name="Text Box 18"/>
          <p:cNvSpPr txBox="1">
            <a:spLocks noChangeArrowheads="1"/>
          </p:cNvSpPr>
          <p:nvPr/>
        </p:nvSpPr>
        <p:spPr bwMode="auto">
          <a:xfrm>
            <a:off x="6566886" y="1062318"/>
            <a:ext cx="1702710" cy="271613"/>
          </a:xfrm>
          <a:prstGeom prst="rect">
            <a:avLst/>
          </a:prstGeom>
          <a:solidFill>
            <a:schemeClr val="bg1"/>
          </a:solidFill>
          <a:ln w="9525">
            <a:noFill/>
            <a:miter lim="800000"/>
            <a:headEnd/>
            <a:tailEnd/>
          </a:ln>
        </p:spPr>
        <p:txBody>
          <a:bodyPr wrap="none">
            <a:prstTxWarp prst="textNoShape">
              <a:avLst/>
            </a:prstTxWarp>
            <a:spAutoFit/>
          </a:bodyPr>
          <a:lstStyle/>
          <a:p>
            <a:r>
              <a:rPr lang="it-IT" sz="1165"/>
              <a:t>2</a:t>
            </a:r>
            <a:r>
              <a:rPr lang="it-IT" sz="1165" baseline="30000"/>
              <a:t>nd</a:t>
            </a:r>
            <a:r>
              <a:rPr lang="it-IT" sz="1165"/>
              <a:t> unique forbidden</a:t>
            </a:r>
          </a:p>
        </p:txBody>
      </p:sp>
      <p:sp>
        <p:nvSpPr>
          <p:cNvPr id="40993" name="Text Box 19"/>
          <p:cNvSpPr txBox="1">
            <a:spLocks noChangeArrowheads="1"/>
          </p:cNvSpPr>
          <p:nvPr/>
        </p:nvSpPr>
        <p:spPr bwMode="auto">
          <a:xfrm>
            <a:off x="8621366" y="1062318"/>
            <a:ext cx="1672253" cy="271613"/>
          </a:xfrm>
          <a:prstGeom prst="rect">
            <a:avLst/>
          </a:prstGeom>
          <a:solidFill>
            <a:schemeClr val="bg1"/>
          </a:solidFill>
          <a:ln w="9525">
            <a:noFill/>
            <a:miter lim="800000"/>
            <a:headEnd/>
            <a:tailEnd/>
          </a:ln>
        </p:spPr>
        <p:txBody>
          <a:bodyPr wrap="none">
            <a:prstTxWarp prst="textNoShape">
              <a:avLst/>
            </a:prstTxWarp>
            <a:spAutoFit/>
          </a:bodyPr>
          <a:lstStyle/>
          <a:p>
            <a:r>
              <a:rPr lang="it-IT" sz="1165"/>
              <a:t>3</a:t>
            </a:r>
            <a:r>
              <a:rPr lang="it-IT" sz="1165" baseline="30000"/>
              <a:t>rd</a:t>
            </a:r>
            <a:r>
              <a:rPr lang="it-IT" sz="1165"/>
              <a:t> unique forbidden</a:t>
            </a:r>
          </a:p>
        </p:txBody>
      </p:sp>
      <p:sp>
        <p:nvSpPr>
          <p:cNvPr id="40994" name="Text Box 20"/>
          <p:cNvSpPr txBox="1">
            <a:spLocks noChangeArrowheads="1"/>
          </p:cNvSpPr>
          <p:nvPr/>
        </p:nvSpPr>
        <p:spPr bwMode="auto">
          <a:xfrm>
            <a:off x="2592374" y="1439837"/>
            <a:ext cx="391454" cy="391004"/>
          </a:xfrm>
          <a:prstGeom prst="rect">
            <a:avLst/>
          </a:prstGeom>
          <a:solidFill>
            <a:schemeClr val="bg1"/>
          </a:solidFill>
          <a:ln w="9525">
            <a:noFill/>
            <a:miter lim="800000"/>
            <a:headEnd/>
            <a:tailEnd/>
          </a:ln>
        </p:spPr>
        <p:txBody>
          <a:bodyPr wrap="none">
            <a:prstTxWarp prst="textNoShape">
              <a:avLst/>
            </a:prstTxWarp>
            <a:spAutoFit/>
          </a:bodyPr>
          <a:lstStyle/>
          <a:p>
            <a:r>
              <a:rPr lang="it-IT" sz="1941"/>
              <a:t>   </a:t>
            </a:r>
          </a:p>
        </p:txBody>
      </p:sp>
      <p:sp>
        <p:nvSpPr>
          <p:cNvPr id="40995" name="Text Box 21"/>
          <p:cNvSpPr txBox="1">
            <a:spLocks noChangeArrowheads="1"/>
          </p:cNvSpPr>
          <p:nvPr/>
        </p:nvSpPr>
        <p:spPr bwMode="auto">
          <a:xfrm>
            <a:off x="4716344" y="1503682"/>
            <a:ext cx="391454" cy="391004"/>
          </a:xfrm>
          <a:prstGeom prst="rect">
            <a:avLst/>
          </a:prstGeom>
          <a:solidFill>
            <a:schemeClr val="bg1"/>
          </a:solidFill>
          <a:ln w="9525">
            <a:noFill/>
            <a:miter lim="800000"/>
            <a:headEnd/>
            <a:tailEnd/>
          </a:ln>
        </p:spPr>
        <p:txBody>
          <a:bodyPr wrap="none">
            <a:prstTxWarp prst="textNoShape">
              <a:avLst/>
            </a:prstTxWarp>
            <a:spAutoFit/>
          </a:bodyPr>
          <a:lstStyle/>
          <a:p>
            <a:r>
              <a:rPr lang="it-IT" sz="1941"/>
              <a:t>   </a:t>
            </a:r>
          </a:p>
        </p:txBody>
      </p:sp>
      <p:sp>
        <p:nvSpPr>
          <p:cNvPr id="40996" name="Text Box 22"/>
          <p:cNvSpPr txBox="1">
            <a:spLocks noChangeArrowheads="1"/>
          </p:cNvSpPr>
          <p:nvPr/>
        </p:nvSpPr>
        <p:spPr bwMode="auto">
          <a:xfrm>
            <a:off x="6772334" y="1629984"/>
            <a:ext cx="391454" cy="391004"/>
          </a:xfrm>
          <a:prstGeom prst="rect">
            <a:avLst/>
          </a:prstGeom>
          <a:solidFill>
            <a:schemeClr val="bg1"/>
          </a:solidFill>
          <a:ln w="9525">
            <a:noFill/>
            <a:miter lim="800000"/>
            <a:headEnd/>
            <a:tailEnd/>
          </a:ln>
        </p:spPr>
        <p:txBody>
          <a:bodyPr wrap="none">
            <a:prstTxWarp prst="textNoShape">
              <a:avLst/>
            </a:prstTxWarp>
            <a:spAutoFit/>
          </a:bodyPr>
          <a:lstStyle/>
          <a:p>
            <a:r>
              <a:rPr lang="it-IT" sz="1941"/>
              <a:t>   </a:t>
            </a:r>
          </a:p>
        </p:txBody>
      </p:sp>
      <p:sp>
        <p:nvSpPr>
          <p:cNvPr id="40997" name="Text Box 23"/>
          <p:cNvSpPr txBox="1">
            <a:spLocks noChangeArrowheads="1"/>
          </p:cNvSpPr>
          <p:nvPr/>
        </p:nvSpPr>
        <p:spPr bwMode="auto">
          <a:xfrm>
            <a:off x="9032261" y="1629984"/>
            <a:ext cx="391454" cy="391004"/>
          </a:xfrm>
          <a:prstGeom prst="rect">
            <a:avLst/>
          </a:prstGeom>
          <a:solidFill>
            <a:schemeClr val="bg1"/>
          </a:solidFill>
          <a:ln w="9525">
            <a:noFill/>
            <a:miter lim="800000"/>
            <a:headEnd/>
            <a:tailEnd/>
          </a:ln>
        </p:spPr>
        <p:txBody>
          <a:bodyPr wrap="none">
            <a:prstTxWarp prst="textNoShape">
              <a:avLst/>
            </a:prstTxWarp>
            <a:spAutoFit/>
          </a:bodyPr>
          <a:lstStyle/>
          <a:p>
            <a:r>
              <a:rPr lang="it-IT" sz="1941"/>
              <a:t>   </a:t>
            </a:r>
          </a:p>
        </p:txBody>
      </p:sp>
      <p:grpSp>
        <p:nvGrpSpPr>
          <p:cNvPr id="40964" name="Group 33"/>
          <p:cNvGrpSpPr>
            <a:grpSpLocks/>
          </p:cNvGrpSpPr>
          <p:nvPr/>
        </p:nvGrpSpPr>
        <p:grpSpPr bwMode="auto">
          <a:xfrm>
            <a:off x="1864940" y="4698626"/>
            <a:ext cx="8460731" cy="1910603"/>
            <a:chOff x="82" y="2614"/>
            <a:chExt cx="5578" cy="1476"/>
          </a:xfrm>
        </p:grpSpPr>
        <p:pic>
          <p:nvPicPr>
            <p:cNvPr id="40974" name="Picture 12" descr="fig4a"/>
            <p:cNvPicPr>
              <a:picLocks noChangeAspect="1" noChangeArrowheads="1"/>
            </p:cNvPicPr>
            <p:nvPr/>
          </p:nvPicPr>
          <p:blipFill>
            <a:blip r:embed="rId7"/>
            <a:srcRect/>
            <a:stretch>
              <a:fillRect/>
            </a:stretch>
          </p:blipFill>
          <p:spPr bwMode="auto">
            <a:xfrm>
              <a:off x="82" y="2795"/>
              <a:ext cx="1338" cy="1276"/>
            </a:xfrm>
            <a:prstGeom prst="rect">
              <a:avLst/>
            </a:prstGeom>
            <a:noFill/>
            <a:ln w="9525">
              <a:noFill/>
              <a:miter lim="800000"/>
              <a:headEnd/>
              <a:tailEnd/>
            </a:ln>
          </p:spPr>
        </p:pic>
        <p:pic>
          <p:nvPicPr>
            <p:cNvPr id="40975" name="Picture 13" descr="fig4b"/>
            <p:cNvPicPr>
              <a:picLocks noChangeAspect="1" noChangeArrowheads="1"/>
            </p:cNvPicPr>
            <p:nvPr/>
          </p:nvPicPr>
          <p:blipFill>
            <a:blip r:embed="rId8"/>
            <a:srcRect/>
            <a:stretch>
              <a:fillRect/>
            </a:stretch>
          </p:blipFill>
          <p:spPr bwMode="auto">
            <a:xfrm>
              <a:off x="1502" y="2832"/>
              <a:ext cx="1315" cy="1228"/>
            </a:xfrm>
            <a:prstGeom prst="rect">
              <a:avLst/>
            </a:prstGeom>
            <a:noFill/>
            <a:ln w="9525">
              <a:noFill/>
              <a:miter lim="800000"/>
              <a:headEnd/>
              <a:tailEnd/>
            </a:ln>
          </p:spPr>
        </p:pic>
        <p:pic>
          <p:nvPicPr>
            <p:cNvPr id="40976" name="Picture 14" descr="fig4c"/>
            <p:cNvPicPr>
              <a:picLocks noChangeAspect="1" noChangeArrowheads="1"/>
            </p:cNvPicPr>
            <p:nvPr/>
          </p:nvPicPr>
          <p:blipFill>
            <a:blip r:embed="rId9"/>
            <a:srcRect/>
            <a:stretch>
              <a:fillRect/>
            </a:stretch>
          </p:blipFill>
          <p:spPr bwMode="auto">
            <a:xfrm>
              <a:off x="2835" y="2829"/>
              <a:ext cx="1351" cy="1249"/>
            </a:xfrm>
            <a:prstGeom prst="rect">
              <a:avLst/>
            </a:prstGeom>
            <a:noFill/>
            <a:ln w="9525">
              <a:noFill/>
              <a:miter lim="800000"/>
              <a:headEnd/>
              <a:tailEnd/>
            </a:ln>
          </p:spPr>
        </p:pic>
        <p:pic>
          <p:nvPicPr>
            <p:cNvPr id="40977" name="Picture 15" descr="fig4d"/>
            <p:cNvPicPr>
              <a:picLocks noChangeAspect="1" noChangeArrowheads="1"/>
            </p:cNvPicPr>
            <p:nvPr/>
          </p:nvPicPr>
          <p:blipFill>
            <a:blip r:embed="rId10"/>
            <a:srcRect/>
            <a:stretch>
              <a:fillRect/>
            </a:stretch>
          </p:blipFill>
          <p:spPr bwMode="auto">
            <a:xfrm>
              <a:off x="4220" y="2808"/>
              <a:ext cx="1382" cy="1282"/>
            </a:xfrm>
            <a:prstGeom prst="rect">
              <a:avLst/>
            </a:prstGeom>
            <a:noFill/>
            <a:ln w="9525">
              <a:noFill/>
              <a:miter lim="800000"/>
              <a:headEnd/>
              <a:tailEnd/>
            </a:ln>
          </p:spPr>
        </p:pic>
        <p:sp>
          <p:nvSpPr>
            <p:cNvPr id="40978" name="Text Box 25"/>
            <p:cNvSpPr txBox="1">
              <a:spLocks noChangeArrowheads="1"/>
            </p:cNvSpPr>
            <p:nvPr/>
          </p:nvSpPr>
          <p:spPr bwMode="auto">
            <a:xfrm>
              <a:off x="612" y="3068"/>
              <a:ext cx="191" cy="187"/>
            </a:xfrm>
            <a:prstGeom prst="rect">
              <a:avLst/>
            </a:prstGeom>
            <a:solidFill>
              <a:schemeClr val="bg1"/>
            </a:solidFill>
            <a:ln w="9525">
              <a:noFill/>
              <a:miter lim="800000"/>
              <a:headEnd/>
              <a:tailEnd/>
            </a:ln>
          </p:spPr>
          <p:txBody>
            <a:bodyPr wrap="none">
              <a:prstTxWarp prst="textNoShape">
                <a:avLst/>
              </a:prstTxWarp>
              <a:spAutoFit/>
            </a:bodyPr>
            <a:lstStyle/>
            <a:p>
              <a:r>
                <a:rPr lang="it-IT" sz="971"/>
                <a:t>   </a:t>
              </a:r>
            </a:p>
          </p:txBody>
        </p:sp>
        <p:sp>
          <p:nvSpPr>
            <p:cNvPr id="40979" name="Text Box 26"/>
            <p:cNvSpPr txBox="1">
              <a:spLocks noChangeArrowheads="1"/>
            </p:cNvSpPr>
            <p:nvPr/>
          </p:nvSpPr>
          <p:spPr bwMode="auto">
            <a:xfrm>
              <a:off x="1973" y="3022"/>
              <a:ext cx="191" cy="187"/>
            </a:xfrm>
            <a:prstGeom prst="rect">
              <a:avLst/>
            </a:prstGeom>
            <a:solidFill>
              <a:schemeClr val="bg1"/>
            </a:solidFill>
            <a:ln w="9525">
              <a:noFill/>
              <a:miter lim="800000"/>
              <a:headEnd/>
              <a:tailEnd/>
            </a:ln>
          </p:spPr>
          <p:txBody>
            <a:bodyPr wrap="none">
              <a:prstTxWarp prst="textNoShape">
                <a:avLst/>
              </a:prstTxWarp>
              <a:spAutoFit/>
            </a:bodyPr>
            <a:lstStyle/>
            <a:p>
              <a:r>
                <a:rPr lang="it-IT" sz="971"/>
                <a:t>   </a:t>
              </a:r>
            </a:p>
          </p:txBody>
        </p:sp>
        <p:sp>
          <p:nvSpPr>
            <p:cNvPr id="40980" name="Text Box 27"/>
            <p:cNvSpPr txBox="1">
              <a:spLocks noChangeArrowheads="1"/>
            </p:cNvSpPr>
            <p:nvPr/>
          </p:nvSpPr>
          <p:spPr bwMode="auto">
            <a:xfrm>
              <a:off x="3334" y="2976"/>
              <a:ext cx="191" cy="187"/>
            </a:xfrm>
            <a:prstGeom prst="rect">
              <a:avLst/>
            </a:prstGeom>
            <a:solidFill>
              <a:schemeClr val="bg1"/>
            </a:solidFill>
            <a:ln w="9525">
              <a:noFill/>
              <a:miter lim="800000"/>
              <a:headEnd/>
              <a:tailEnd/>
            </a:ln>
          </p:spPr>
          <p:txBody>
            <a:bodyPr wrap="none">
              <a:prstTxWarp prst="textNoShape">
                <a:avLst/>
              </a:prstTxWarp>
              <a:spAutoFit/>
            </a:bodyPr>
            <a:lstStyle/>
            <a:p>
              <a:r>
                <a:rPr lang="it-IT" sz="971"/>
                <a:t>   </a:t>
              </a:r>
            </a:p>
          </p:txBody>
        </p:sp>
        <p:sp>
          <p:nvSpPr>
            <p:cNvPr id="40981" name="Text Box 28"/>
            <p:cNvSpPr txBox="1">
              <a:spLocks noChangeArrowheads="1"/>
            </p:cNvSpPr>
            <p:nvPr/>
          </p:nvSpPr>
          <p:spPr bwMode="auto">
            <a:xfrm>
              <a:off x="4830" y="3068"/>
              <a:ext cx="191" cy="187"/>
            </a:xfrm>
            <a:prstGeom prst="rect">
              <a:avLst/>
            </a:prstGeom>
            <a:solidFill>
              <a:schemeClr val="bg1"/>
            </a:solidFill>
            <a:ln w="9525">
              <a:noFill/>
              <a:miter lim="800000"/>
              <a:headEnd/>
              <a:tailEnd/>
            </a:ln>
          </p:spPr>
          <p:txBody>
            <a:bodyPr wrap="none">
              <a:prstTxWarp prst="textNoShape">
                <a:avLst/>
              </a:prstTxWarp>
              <a:spAutoFit/>
            </a:bodyPr>
            <a:lstStyle/>
            <a:p>
              <a:r>
                <a:rPr lang="it-IT" sz="971"/>
                <a:t>   </a:t>
              </a:r>
            </a:p>
          </p:txBody>
        </p:sp>
        <p:sp>
          <p:nvSpPr>
            <p:cNvPr id="40982" name="Text Box 29"/>
            <p:cNvSpPr txBox="1">
              <a:spLocks noChangeArrowheads="1"/>
            </p:cNvSpPr>
            <p:nvPr/>
          </p:nvSpPr>
          <p:spPr bwMode="auto">
            <a:xfrm>
              <a:off x="657" y="2659"/>
              <a:ext cx="507" cy="210"/>
            </a:xfrm>
            <a:prstGeom prst="rect">
              <a:avLst/>
            </a:prstGeom>
            <a:solidFill>
              <a:schemeClr val="bg1"/>
            </a:solidFill>
            <a:ln w="9525">
              <a:noFill/>
              <a:miter lim="800000"/>
              <a:headEnd/>
              <a:tailEnd/>
            </a:ln>
          </p:spPr>
          <p:txBody>
            <a:bodyPr wrap="none">
              <a:prstTxWarp prst="textNoShape">
                <a:avLst/>
              </a:prstTxWarp>
              <a:spAutoFit/>
            </a:bodyPr>
            <a:lstStyle/>
            <a:p>
              <a:r>
                <a:rPr lang="it-IT" sz="1165"/>
                <a:t>allowed</a:t>
              </a:r>
            </a:p>
          </p:txBody>
        </p:sp>
        <p:sp>
          <p:nvSpPr>
            <p:cNvPr id="40983" name="Text Box 30"/>
            <p:cNvSpPr txBox="1">
              <a:spLocks noChangeArrowheads="1"/>
            </p:cNvSpPr>
            <p:nvPr/>
          </p:nvSpPr>
          <p:spPr bwMode="auto">
            <a:xfrm>
              <a:off x="1837" y="2668"/>
              <a:ext cx="1085" cy="210"/>
            </a:xfrm>
            <a:prstGeom prst="rect">
              <a:avLst/>
            </a:prstGeom>
            <a:solidFill>
              <a:schemeClr val="bg1"/>
            </a:solidFill>
            <a:ln w="9525">
              <a:noFill/>
              <a:miter lim="800000"/>
              <a:headEnd/>
              <a:tailEnd/>
            </a:ln>
          </p:spPr>
          <p:txBody>
            <a:bodyPr wrap="none">
              <a:prstTxWarp prst="textNoShape">
                <a:avLst/>
              </a:prstTxWarp>
              <a:spAutoFit/>
            </a:bodyPr>
            <a:lstStyle/>
            <a:p>
              <a:r>
                <a:rPr lang="it-IT" sz="1165"/>
                <a:t>1</a:t>
              </a:r>
              <a:r>
                <a:rPr lang="it-IT" sz="1165" baseline="30000"/>
                <a:t>st</a:t>
              </a:r>
              <a:r>
                <a:rPr lang="it-IT" sz="1165"/>
                <a:t> unique forbidden</a:t>
              </a:r>
            </a:p>
          </p:txBody>
        </p:sp>
        <p:sp>
          <p:nvSpPr>
            <p:cNvPr id="40984" name="Text Box 31"/>
            <p:cNvSpPr txBox="1">
              <a:spLocks noChangeArrowheads="1"/>
            </p:cNvSpPr>
            <p:nvPr/>
          </p:nvSpPr>
          <p:spPr bwMode="auto">
            <a:xfrm>
              <a:off x="3198" y="2614"/>
              <a:ext cx="1123" cy="210"/>
            </a:xfrm>
            <a:prstGeom prst="rect">
              <a:avLst/>
            </a:prstGeom>
            <a:solidFill>
              <a:schemeClr val="bg1"/>
            </a:solidFill>
            <a:ln w="9525">
              <a:noFill/>
              <a:miter lim="800000"/>
              <a:headEnd/>
              <a:tailEnd/>
            </a:ln>
          </p:spPr>
          <p:txBody>
            <a:bodyPr wrap="none">
              <a:prstTxWarp prst="textNoShape">
                <a:avLst/>
              </a:prstTxWarp>
              <a:spAutoFit/>
            </a:bodyPr>
            <a:lstStyle/>
            <a:p>
              <a:r>
                <a:rPr lang="it-IT" sz="1165"/>
                <a:t>2</a:t>
              </a:r>
              <a:r>
                <a:rPr lang="it-IT" sz="1165" baseline="30000"/>
                <a:t>nd</a:t>
              </a:r>
              <a:r>
                <a:rPr lang="it-IT" sz="1165"/>
                <a:t> unique forbidden</a:t>
              </a:r>
            </a:p>
          </p:txBody>
        </p:sp>
        <p:sp>
          <p:nvSpPr>
            <p:cNvPr id="40985" name="Text Box 32"/>
            <p:cNvSpPr txBox="1">
              <a:spLocks noChangeArrowheads="1"/>
            </p:cNvSpPr>
            <p:nvPr/>
          </p:nvSpPr>
          <p:spPr bwMode="auto">
            <a:xfrm>
              <a:off x="4558" y="2614"/>
              <a:ext cx="1102" cy="210"/>
            </a:xfrm>
            <a:prstGeom prst="rect">
              <a:avLst/>
            </a:prstGeom>
            <a:solidFill>
              <a:schemeClr val="bg1"/>
            </a:solidFill>
            <a:ln w="9525">
              <a:noFill/>
              <a:miter lim="800000"/>
              <a:headEnd/>
              <a:tailEnd/>
            </a:ln>
          </p:spPr>
          <p:txBody>
            <a:bodyPr wrap="none">
              <a:prstTxWarp prst="textNoShape">
                <a:avLst/>
              </a:prstTxWarp>
              <a:spAutoFit/>
            </a:bodyPr>
            <a:lstStyle/>
            <a:p>
              <a:r>
                <a:rPr lang="it-IT" sz="1165"/>
                <a:t>3</a:t>
              </a:r>
              <a:r>
                <a:rPr lang="it-IT" sz="1165" baseline="30000"/>
                <a:t>rd</a:t>
              </a:r>
              <a:r>
                <a:rPr lang="it-IT" sz="1165"/>
                <a:t> unique forbidden</a:t>
              </a:r>
            </a:p>
          </p:txBody>
        </p:sp>
      </p:grpSp>
      <p:sp>
        <p:nvSpPr>
          <p:cNvPr id="137251" name="Line 35"/>
          <p:cNvSpPr>
            <a:spLocks noChangeShapeType="1"/>
          </p:cNvSpPr>
          <p:nvPr/>
        </p:nvSpPr>
        <p:spPr bwMode="auto">
          <a:xfrm>
            <a:off x="2587579" y="3868131"/>
            <a:ext cx="2375928" cy="0"/>
          </a:xfrm>
          <a:prstGeom prst="line">
            <a:avLst/>
          </a:prstGeom>
          <a:noFill/>
          <a:ln w="9525">
            <a:solidFill>
              <a:schemeClr val="tx1"/>
            </a:solidFill>
            <a:round/>
            <a:headEnd/>
            <a:tailEnd/>
          </a:ln>
          <a:effectLst/>
        </p:spPr>
        <p:txBody>
          <a:bodyPr>
            <a:prstTxWarp prst="textNoShape">
              <a:avLst/>
            </a:prstTxWarp>
          </a:bodyPr>
          <a:lstStyle/>
          <a:p>
            <a:pPr>
              <a:defRPr/>
            </a:pPr>
            <a:endParaRPr lang="en-US" sz="1941">
              <a:effectLst>
                <a:outerShdw blurRad="38100" dist="38100" dir="2700000" algn="tl">
                  <a:srgbClr val="000000">
                    <a:alpha val="43137"/>
                  </a:srgbClr>
                </a:outerShdw>
              </a:effectLst>
            </a:endParaRPr>
          </a:p>
        </p:txBody>
      </p:sp>
      <p:sp>
        <p:nvSpPr>
          <p:cNvPr id="40966" name="Text Box 36"/>
          <p:cNvSpPr txBox="1">
            <a:spLocks noChangeArrowheads="1"/>
          </p:cNvSpPr>
          <p:nvPr/>
        </p:nvSpPr>
        <p:spPr bwMode="auto">
          <a:xfrm>
            <a:off x="3183872" y="3835773"/>
            <a:ext cx="1425390" cy="391004"/>
          </a:xfrm>
          <a:prstGeom prst="rect">
            <a:avLst/>
          </a:prstGeom>
          <a:noFill/>
          <a:ln w="9525">
            <a:noFill/>
            <a:miter lim="800000"/>
            <a:headEnd/>
            <a:tailEnd/>
          </a:ln>
        </p:spPr>
        <p:txBody>
          <a:bodyPr wrap="none">
            <a:prstTxWarp prst="textNoShape">
              <a:avLst/>
            </a:prstTxWarp>
            <a:spAutoFit/>
          </a:bodyPr>
          <a:lstStyle/>
          <a:p>
            <a:r>
              <a:rPr lang="it-IT" sz="1941" dirty="0">
                <a:solidFill>
                  <a:schemeClr val="bg1"/>
                </a:solidFill>
                <a:latin typeface="Arial" pitchFamily="-108" charset="0"/>
                <a:sym typeface="Symbol" pitchFamily="-108" charset="2"/>
              </a:rPr>
              <a:t></a:t>
            </a:r>
            <a:r>
              <a:rPr lang="it-IT" sz="1941" baseline="30000" dirty="0">
                <a:solidFill>
                  <a:schemeClr val="bg1"/>
                </a:solidFill>
                <a:latin typeface="Arial" pitchFamily="-108" charset="0"/>
                <a:sym typeface="Symbol" pitchFamily="-108" charset="2"/>
              </a:rPr>
              <a:t>   </a:t>
            </a:r>
            <a:r>
              <a:rPr lang="it-IT" sz="1941" dirty="0">
                <a:solidFill>
                  <a:schemeClr val="bg1"/>
                </a:solidFill>
                <a:latin typeface="Times New Roman"/>
                <a:cs typeface="Times New Roman"/>
                <a:sym typeface="Symbol" pitchFamily="-108" charset="2"/>
              </a:rPr>
              <a:t>(bottom)</a:t>
            </a:r>
            <a:endParaRPr lang="it-IT" sz="1941" baseline="30000" dirty="0">
              <a:solidFill>
                <a:schemeClr val="bg1"/>
              </a:solidFill>
              <a:latin typeface="Times New Roman"/>
              <a:cs typeface="Times New Roman"/>
              <a:sym typeface="Symbol" pitchFamily="-108" charset="2"/>
            </a:endParaRPr>
          </a:p>
        </p:txBody>
      </p:sp>
      <p:sp>
        <p:nvSpPr>
          <p:cNvPr id="40967" name="Text Box 37"/>
          <p:cNvSpPr txBox="1">
            <a:spLocks noChangeArrowheads="1"/>
          </p:cNvSpPr>
          <p:nvPr/>
        </p:nvSpPr>
        <p:spPr bwMode="auto">
          <a:xfrm>
            <a:off x="3202362" y="3355041"/>
            <a:ext cx="1269899" cy="391004"/>
          </a:xfrm>
          <a:prstGeom prst="rect">
            <a:avLst/>
          </a:prstGeom>
          <a:noFill/>
          <a:ln w="9525">
            <a:noFill/>
            <a:miter lim="800000"/>
            <a:headEnd/>
            <a:tailEnd/>
          </a:ln>
        </p:spPr>
        <p:txBody>
          <a:bodyPr wrap="none">
            <a:prstTxWarp prst="textNoShape">
              <a:avLst/>
            </a:prstTxWarp>
            <a:spAutoFit/>
          </a:bodyPr>
          <a:lstStyle/>
          <a:p>
            <a:r>
              <a:rPr lang="it-IT" sz="1941" dirty="0">
                <a:solidFill>
                  <a:schemeClr val="bg1"/>
                </a:solidFill>
                <a:latin typeface="Arial" pitchFamily="-108" charset="0"/>
                <a:sym typeface="Symbol" pitchFamily="-108" charset="2"/>
              </a:rPr>
              <a:t></a:t>
            </a:r>
            <a:r>
              <a:rPr lang="it-IT" sz="1941" baseline="30000" dirty="0">
                <a:solidFill>
                  <a:schemeClr val="bg1"/>
                </a:solidFill>
                <a:latin typeface="Arial" pitchFamily="-108" charset="0"/>
                <a:sym typeface="Symbol" pitchFamily="-108" charset="2"/>
              </a:rPr>
              <a:t>        </a:t>
            </a:r>
            <a:r>
              <a:rPr lang="it-IT" sz="1941" dirty="0">
                <a:solidFill>
                  <a:schemeClr val="bg1"/>
                </a:solidFill>
                <a:latin typeface="Times New Roman"/>
                <a:cs typeface="Times New Roman"/>
                <a:sym typeface="Symbol" pitchFamily="-108" charset="2"/>
              </a:rPr>
              <a:t>(top)</a:t>
            </a:r>
          </a:p>
        </p:txBody>
      </p:sp>
      <p:sp>
        <p:nvSpPr>
          <p:cNvPr id="36" name="Rectangle 35"/>
          <p:cNvSpPr/>
          <p:nvPr/>
        </p:nvSpPr>
        <p:spPr>
          <a:xfrm>
            <a:off x="6120829" y="3378903"/>
            <a:ext cx="2570453" cy="9575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37" name="Line 40"/>
          <p:cNvSpPr>
            <a:spLocks noChangeShapeType="1"/>
          </p:cNvSpPr>
          <p:nvPr/>
        </p:nvSpPr>
        <p:spPr bwMode="auto">
          <a:xfrm>
            <a:off x="6239500" y="3606342"/>
            <a:ext cx="843064" cy="0"/>
          </a:xfrm>
          <a:prstGeom prst="line">
            <a:avLst/>
          </a:prstGeom>
          <a:noFill/>
          <a:ln w="9525">
            <a:solidFill>
              <a:schemeClr val="tx1"/>
            </a:solidFill>
            <a:round/>
            <a:headEnd/>
            <a:tailEnd/>
          </a:ln>
          <a:effectLst/>
        </p:spPr>
        <p:txBody>
          <a:bodyPr>
            <a:prstTxWarp prst="textNoShape">
              <a:avLst/>
            </a:prstTxWarp>
          </a:bodyPr>
          <a:lstStyle/>
          <a:p>
            <a:pPr>
              <a:defRPr/>
            </a:pPr>
            <a:endParaRPr lang="en-US" sz="1588">
              <a:solidFill>
                <a:schemeClr val="bg1"/>
              </a:solidFill>
              <a:effectLst>
                <a:outerShdw blurRad="38100" dist="38100" dir="2700000" algn="tl">
                  <a:srgbClr val="000000">
                    <a:alpha val="43137"/>
                  </a:srgbClr>
                </a:outerShdw>
              </a:effectLst>
            </a:endParaRPr>
          </a:p>
        </p:txBody>
      </p:sp>
      <p:sp>
        <p:nvSpPr>
          <p:cNvPr id="38" name="Line 41"/>
          <p:cNvSpPr>
            <a:spLocks noChangeShapeType="1"/>
          </p:cNvSpPr>
          <p:nvPr/>
        </p:nvSpPr>
        <p:spPr bwMode="auto">
          <a:xfrm>
            <a:off x="6239500" y="4080911"/>
            <a:ext cx="843064" cy="0"/>
          </a:xfrm>
          <a:prstGeom prst="line">
            <a:avLst/>
          </a:prstGeom>
          <a:noFill/>
          <a:ln w="9525">
            <a:solidFill>
              <a:schemeClr val="accent2"/>
            </a:solidFill>
            <a:prstDash val="sysDot"/>
            <a:round/>
            <a:headEnd/>
            <a:tailEnd/>
          </a:ln>
          <a:effectLst/>
        </p:spPr>
        <p:txBody>
          <a:bodyPr>
            <a:prstTxWarp prst="textNoShape">
              <a:avLst/>
            </a:prstTxWarp>
          </a:bodyPr>
          <a:lstStyle/>
          <a:p>
            <a:pPr>
              <a:defRPr/>
            </a:pPr>
            <a:endParaRPr lang="en-US" sz="1588">
              <a:solidFill>
                <a:schemeClr val="bg1"/>
              </a:solidFill>
              <a:effectLst>
                <a:outerShdw blurRad="38100" dist="38100" dir="2700000" algn="tl">
                  <a:srgbClr val="000000">
                    <a:alpha val="43137"/>
                  </a:srgbClr>
                </a:outerShdw>
              </a:effectLst>
            </a:endParaRPr>
          </a:p>
        </p:txBody>
      </p:sp>
      <p:sp>
        <p:nvSpPr>
          <p:cNvPr id="39" name="Line 42"/>
          <p:cNvSpPr>
            <a:spLocks noChangeShapeType="1"/>
          </p:cNvSpPr>
          <p:nvPr/>
        </p:nvSpPr>
        <p:spPr bwMode="auto">
          <a:xfrm>
            <a:off x="6239500" y="3857494"/>
            <a:ext cx="843064" cy="0"/>
          </a:xfrm>
          <a:prstGeom prst="line">
            <a:avLst/>
          </a:prstGeom>
          <a:noFill/>
          <a:ln w="9525">
            <a:solidFill>
              <a:srgbClr val="CC0000"/>
            </a:solidFill>
            <a:prstDash val="dash"/>
            <a:round/>
            <a:headEnd/>
            <a:tailEnd/>
          </a:ln>
          <a:effectLst/>
        </p:spPr>
        <p:txBody>
          <a:bodyPr>
            <a:prstTxWarp prst="textNoShape">
              <a:avLst/>
            </a:prstTxWarp>
          </a:bodyPr>
          <a:lstStyle/>
          <a:p>
            <a:pPr>
              <a:defRPr/>
            </a:pPr>
            <a:endParaRPr lang="en-US" sz="1588">
              <a:solidFill>
                <a:schemeClr val="bg1"/>
              </a:solidFill>
              <a:effectLst>
                <a:outerShdw blurRad="38100" dist="38100" dir="2700000" algn="tl">
                  <a:srgbClr val="000000">
                    <a:alpha val="43137"/>
                  </a:srgbClr>
                </a:outerShdw>
              </a:effectLst>
            </a:endParaRPr>
          </a:p>
        </p:txBody>
      </p:sp>
      <p:sp>
        <p:nvSpPr>
          <p:cNvPr id="40" name="Text Box 43"/>
          <p:cNvSpPr txBox="1">
            <a:spLocks noChangeArrowheads="1"/>
          </p:cNvSpPr>
          <p:nvPr/>
        </p:nvSpPr>
        <p:spPr bwMode="auto">
          <a:xfrm>
            <a:off x="7223333" y="3438394"/>
            <a:ext cx="1420582" cy="809261"/>
          </a:xfrm>
          <a:prstGeom prst="rect">
            <a:avLst/>
          </a:prstGeom>
          <a:noFill/>
          <a:ln w="9525">
            <a:noFill/>
            <a:miter lim="800000"/>
            <a:headEnd/>
            <a:tailEnd/>
          </a:ln>
        </p:spPr>
        <p:txBody>
          <a:bodyPr wrap="none">
            <a:prstTxWarp prst="textNoShape">
              <a:avLst/>
            </a:prstTxWarp>
            <a:spAutoFit/>
          </a:bodyPr>
          <a:lstStyle/>
          <a:p>
            <a:r>
              <a:rPr lang="it-IT" sz="1553" dirty="0" err="1">
                <a:latin typeface="Arial" pitchFamily="-108" charset="0"/>
              </a:rPr>
              <a:t>Q</a:t>
            </a:r>
            <a:r>
              <a:rPr lang="it-IT" sz="1553" baseline="-25000" dirty="0">
                <a:latin typeface="Arial" pitchFamily="-108" charset="0"/>
                <a:sym typeface="Symbol" pitchFamily="-108" charset="2"/>
              </a:rPr>
              <a:t> </a:t>
            </a:r>
            <a:r>
              <a:rPr lang="it-IT" sz="1553" dirty="0">
                <a:latin typeface="Arial" pitchFamily="-108" charset="0"/>
                <a:sym typeface="Symbol" pitchFamily="-108" charset="2"/>
              </a:rPr>
              <a:t>=     1 </a:t>
            </a:r>
            <a:r>
              <a:rPr lang="it-IT" sz="1553" dirty="0" err="1">
                <a:latin typeface="Arial" pitchFamily="-108" charset="0"/>
                <a:sym typeface="Symbol" pitchFamily="-108" charset="2"/>
              </a:rPr>
              <a:t>keV</a:t>
            </a:r>
            <a:endParaRPr lang="it-IT" sz="1553" dirty="0">
              <a:latin typeface="Arial" pitchFamily="-108" charset="0"/>
              <a:sym typeface="Symbol" pitchFamily="-108" charset="2"/>
            </a:endParaRPr>
          </a:p>
          <a:p>
            <a:r>
              <a:rPr lang="it-IT" sz="1553" dirty="0" err="1">
                <a:latin typeface="Arial" pitchFamily="-108" charset="0"/>
              </a:rPr>
              <a:t>Q</a:t>
            </a:r>
            <a:r>
              <a:rPr lang="it-IT" sz="1553" baseline="-25000" dirty="0">
                <a:latin typeface="Arial" pitchFamily="-108" charset="0"/>
                <a:sym typeface="Symbol" pitchFamily="-108" charset="2"/>
              </a:rPr>
              <a:t> </a:t>
            </a:r>
            <a:r>
              <a:rPr lang="it-IT" sz="1553" dirty="0">
                <a:latin typeface="Arial" pitchFamily="-108" charset="0"/>
                <a:sym typeface="Symbol" pitchFamily="-108" charset="2"/>
              </a:rPr>
              <a:t>= 100 </a:t>
            </a:r>
            <a:r>
              <a:rPr lang="it-IT" sz="1553" dirty="0" err="1">
                <a:latin typeface="Arial" pitchFamily="-108" charset="0"/>
                <a:sym typeface="Symbol" pitchFamily="-108" charset="2"/>
              </a:rPr>
              <a:t>keV</a:t>
            </a:r>
            <a:endParaRPr lang="it-IT" sz="1553" dirty="0">
              <a:latin typeface="Arial" pitchFamily="-108" charset="0"/>
              <a:sym typeface="Symbol" pitchFamily="-108" charset="2"/>
            </a:endParaRPr>
          </a:p>
          <a:p>
            <a:r>
              <a:rPr lang="it-IT" sz="1553" dirty="0" err="1">
                <a:latin typeface="Arial" pitchFamily="-108" charset="0"/>
              </a:rPr>
              <a:t>Q</a:t>
            </a:r>
            <a:r>
              <a:rPr lang="it-IT" sz="1553" baseline="-25000" dirty="0">
                <a:latin typeface="Arial" pitchFamily="-108" charset="0"/>
                <a:sym typeface="Symbol" pitchFamily="-108" charset="2"/>
              </a:rPr>
              <a:t> </a:t>
            </a:r>
            <a:r>
              <a:rPr lang="it-IT" sz="1553" dirty="0">
                <a:latin typeface="Arial" pitchFamily="-108" charset="0"/>
                <a:sym typeface="Symbol" pitchFamily="-108" charset="2"/>
              </a:rPr>
              <a:t>=   10 </a:t>
            </a:r>
            <a:r>
              <a:rPr lang="it-IT" sz="1553" dirty="0" err="1">
                <a:latin typeface="Arial" pitchFamily="-108" charset="0"/>
                <a:sym typeface="Symbol" pitchFamily="-108" charset="2"/>
              </a:rPr>
              <a:t>MeV</a:t>
            </a:r>
            <a:endParaRPr lang="it-IT" sz="1553" dirty="0">
              <a:latin typeface="Arial" pitchFamily="-108" charset="0"/>
              <a:sym typeface="Symbol" pitchFamily="-108" charset="2"/>
            </a:endParaRPr>
          </a:p>
        </p:txBody>
      </p:sp>
    </p:spTree>
    <p:extLst>
      <p:ext uri="{BB962C8B-B14F-4D97-AF65-F5344CB8AC3E}">
        <p14:creationId xmlns:p14="http://schemas.microsoft.com/office/powerpoint/2010/main" val="29545130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1658471" y="100853"/>
            <a:ext cx="8875059" cy="1109382"/>
          </a:xfrm>
          <a:noFill/>
        </p:spPr>
        <p:txBody>
          <a:bodyPr/>
          <a:lstStyle/>
          <a:p>
            <a:pPr eaLnBrk="1" hangingPunct="1"/>
            <a:r>
              <a:rPr lang="en-GB" sz="3177" dirty="0">
                <a:latin typeface="Arial" pitchFamily="-108" charset="0"/>
              </a:rPr>
              <a:t>NCB Cross Section Evaluation</a:t>
            </a:r>
            <a:br>
              <a:rPr lang="en-GB" sz="3177" dirty="0">
                <a:latin typeface="Arial" pitchFamily="-108" charset="0"/>
              </a:rPr>
            </a:br>
            <a:r>
              <a:rPr lang="en-GB" sz="2000" dirty="0">
                <a:solidFill>
                  <a:schemeClr val="tx1"/>
                </a:solidFill>
                <a:latin typeface="Arial" pitchFamily="-108" charset="0"/>
              </a:rPr>
              <a:t>The case of Tritium</a:t>
            </a:r>
          </a:p>
        </p:txBody>
      </p:sp>
      <p:pic>
        <p:nvPicPr>
          <p:cNvPr id="38915" name="Picture 8" descr="eq20"/>
          <p:cNvPicPr>
            <a:picLocks noChangeAspect="1" noChangeArrowheads="1"/>
          </p:cNvPicPr>
          <p:nvPr/>
        </p:nvPicPr>
        <p:blipFill>
          <a:blip r:embed="rId3"/>
          <a:srcRect/>
          <a:stretch>
            <a:fillRect/>
          </a:stretch>
        </p:blipFill>
        <p:spPr bwMode="auto">
          <a:xfrm>
            <a:off x="4260831" y="2373057"/>
            <a:ext cx="4887446" cy="765783"/>
          </a:xfrm>
          <a:prstGeom prst="rect">
            <a:avLst/>
          </a:prstGeom>
          <a:noFill/>
          <a:ln w="9525">
            <a:noFill/>
            <a:miter lim="800000"/>
            <a:headEnd/>
            <a:tailEnd/>
          </a:ln>
        </p:spPr>
      </p:pic>
      <p:pic>
        <p:nvPicPr>
          <p:cNvPr id="38916" name="Picture 10" descr="eq21"/>
          <p:cNvPicPr>
            <a:picLocks noChangeAspect="1" noChangeArrowheads="1"/>
          </p:cNvPicPr>
          <p:nvPr/>
        </p:nvPicPr>
        <p:blipFill>
          <a:blip r:embed="rId4"/>
          <a:srcRect/>
          <a:stretch>
            <a:fillRect/>
          </a:stretch>
        </p:blipFill>
        <p:spPr bwMode="auto">
          <a:xfrm>
            <a:off x="3510523" y="5316492"/>
            <a:ext cx="4496081" cy="562395"/>
          </a:xfrm>
          <a:prstGeom prst="rect">
            <a:avLst/>
          </a:prstGeom>
          <a:noFill/>
          <a:ln w="9525">
            <a:noFill/>
            <a:miter lim="800000"/>
            <a:headEnd/>
            <a:tailEnd/>
          </a:ln>
        </p:spPr>
      </p:pic>
      <p:sp>
        <p:nvSpPr>
          <p:cNvPr id="38917" name="Text Box 11"/>
          <p:cNvSpPr txBox="1">
            <a:spLocks noChangeArrowheads="1"/>
          </p:cNvSpPr>
          <p:nvPr/>
        </p:nvSpPr>
        <p:spPr bwMode="auto">
          <a:xfrm>
            <a:off x="2028265" y="1686346"/>
            <a:ext cx="2332690"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Times New Roman"/>
                <a:cs typeface="Times New Roman"/>
              </a:rPr>
              <a:t>Using the expression</a:t>
            </a:r>
          </a:p>
        </p:txBody>
      </p:sp>
      <p:sp>
        <p:nvSpPr>
          <p:cNvPr id="38918" name="Text Box 12"/>
          <p:cNvSpPr txBox="1">
            <a:spLocks noChangeArrowheads="1"/>
          </p:cNvSpPr>
          <p:nvPr/>
        </p:nvSpPr>
        <p:spPr bwMode="auto">
          <a:xfrm>
            <a:off x="2111469" y="2455209"/>
            <a:ext cx="1188146"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Times New Roman"/>
                <a:cs typeface="Times New Roman"/>
              </a:rPr>
              <a:t>we obtain</a:t>
            </a:r>
          </a:p>
        </p:txBody>
      </p:sp>
      <p:sp>
        <p:nvSpPr>
          <p:cNvPr id="38919" name="Text Box 13"/>
          <p:cNvSpPr txBox="1">
            <a:spLocks noChangeArrowheads="1"/>
          </p:cNvSpPr>
          <p:nvPr/>
        </p:nvSpPr>
        <p:spPr bwMode="auto">
          <a:xfrm>
            <a:off x="2102224" y="3281083"/>
            <a:ext cx="6747360" cy="707886"/>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Times New Roman"/>
                <a:cs typeface="Times New Roman"/>
              </a:rPr>
              <a:t>where the uncertainty is due to Fermi and Gamow-Teller matrix</a:t>
            </a:r>
          </a:p>
          <a:p>
            <a:r>
              <a:rPr lang="en-GB" sz="2000" dirty="0">
                <a:solidFill>
                  <a:schemeClr val="tx1"/>
                </a:solidFill>
                <a:latin typeface="Times New Roman"/>
                <a:cs typeface="Times New Roman"/>
              </a:rPr>
              <a:t>element uncertainties</a:t>
            </a:r>
          </a:p>
        </p:txBody>
      </p:sp>
      <p:sp>
        <p:nvSpPr>
          <p:cNvPr id="38920" name="Text Box 14"/>
          <p:cNvSpPr txBox="1">
            <a:spLocks noChangeArrowheads="1"/>
          </p:cNvSpPr>
          <p:nvPr/>
        </p:nvSpPr>
        <p:spPr bwMode="auto">
          <a:xfrm>
            <a:off x="2113010" y="4473669"/>
            <a:ext cx="2736647"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Times New Roman"/>
                <a:cs typeface="Times New Roman"/>
              </a:rPr>
              <a:t>Using shape factors ratio</a:t>
            </a:r>
          </a:p>
        </p:txBody>
      </p:sp>
      <p:sp>
        <p:nvSpPr>
          <p:cNvPr id="38921" name="Text Box 15"/>
          <p:cNvSpPr txBox="1">
            <a:spLocks noChangeArrowheads="1"/>
          </p:cNvSpPr>
          <p:nvPr/>
        </p:nvSpPr>
        <p:spPr bwMode="auto">
          <a:xfrm>
            <a:off x="2176182" y="6017559"/>
            <a:ext cx="6720109"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Times New Roman"/>
                <a:cs typeface="Times New Roman"/>
              </a:rPr>
              <a:t>where the uncertainty is due only to uncertainties on Q</a:t>
            </a:r>
            <a:r>
              <a:rPr lang="en-GB" sz="2000" baseline="-25000" dirty="0">
                <a:solidFill>
                  <a:schemeClr val="tx1"/>
                </a:solidFill>
                <a:latin typeface="Times New Roman"/>
                <a:cs typeface="Times New Roman"/>
                <a:sym typeface="Symbol" pitchFamily="-108" charset="2"/>
              </a:rPr>
              <a:t> </a:t>
            </a:r>
            <a:r>
              <a:rPr lang="en-GB" sz="2000" dirty="0">
                <a:solidFill>
                  <a:schemeClr val="tx1"/>
                </a:solidFill>
                <a:latin typeface="Times New Roman"/>
                <a:cs typeface="Times New Roman"/>
              </a:rPr>
              <a:t> and </a:t>
            </a:r>
            <a:r>
              <a:rPr lang="en-GB" sz="2000" i="1" dirty="0">
                <a:solidFill>
                  <a:schemeClr val="tx1"/>
                </a:solidFill>
                <a:latin typeface="Times New Roman"/>
                <a:cs typeface="Times New Roman"/>
              </a:rPr>
              <a:t>t</a:t>
            </a:r>
            <a:r>
              <a:rPr lang="en-GB" sz="2000" baseline="-25000" dirty="0">
                <a:solidFill>
                  <a:schemeClr val="tx1"/>
                </a:solidFill>
                <a:latin typeface="Times New Roman"/>
                <a:cs typeface="Times New Roman"/>
              </a:rPr>
              <a:t>1/2</a:t>
            </a:r>
          </a:p>
        </p:txBody>
      </p:sp>
      <p:sp>
        <p:nvSpPr>
          <p:cNvPr id="135184" name="Line 16"/>
          <p:cNvSpPr>
            <a:spLocks noChangeShapeType="1"/>
          </p:cNvSpPr>
          <p:nvPr/>
        </p:nvSpPr>
        <p:spPr bwMode="auto">
          <a:xfrm>
            <a:off x="1868021" y="4128528"/>
            <a:ext cx="8491398" cy="0"/>
          </a:xfrm>
          <a:prstGeom prst="line">
            <a:avLst/>
          </a:prstGeom>
          <a:noFill/>
          <a:ln w="22225">
            <a:solidFill>
              <a:schemeClr val="bg1"/>
            </a:solidFill>
            <a:round/>
            <a:headEnd/>
            <a:tailEnd/>
          </a:ln>
          <a:effectLst/>
        </p:spPr>
        <p:txBody>
          <a:bodyPr>
            <a:prstTxWarp prst="textNoShape">
              <a:avLst/>
            </a:prstTxWarp>
          </a:bodyPr>
          <a:lstStyle/>
          <a:p>
            <a:pPr>
              <a:defRPr/>
            </a:pPr>
            <a:endParaRPr lang="en-US" sz="1588">
              <a:ln>
                <a:solidFill>
                  <a:schemeClr val="bg1"/>
                </a:solidFill>
              </a:ln>
              <a:effectLst>
                <a:outerShdw blurRad="38100" dist="38100" dir="2700000" algn="tl">
                  <a:srgbClr val="000000">
                    <a:alpha val="43137"/>
                  </a:srgbClr>
                </a:outerShdw>
              </a:effectLst>
            </a:endParaRPr>
          </a:p>
        </p:txBody>
      </p:sp>
      <p:pic>
        <p:nvPicPr>
          <p:cNvPr id="38923" name="Picture 19" descr="eq15new"/>
          <p:cNvPicPr>
            <a:picLocks noChangeAspect="1" noChangeArrowheads="1"/>
          </p:cNvPicPr>
          <p:nvPr/>
        </p:nvPicPr>
        <p:blipFill>
          <a:blip r:embed="rId5"/>
          <a:srcRect/>
          <a:stretch>
            <a:fillRect/>
          </a:stretch>
        </p:blipFill>
        <p:spPr bwMode="auto">
          <a:xfrm>
            <a:off x="5208495" y="4334996"/>
            <a:ext cx="2077010" cy="721099"/>
          </a:xfrm>
          <a:prstGeom prst="rect">
            <a:avLst/>
          </a:prstGeom>
          <a:noFill/>
          <a:ln w="9525">
            <a:noFill/>
            <a:miter lim="800000"/>
            <a:headEnd/>
            <a:tailEnd/>
          </a:ln>
        </p:spPr>
      </p:pic>
      <p:pic>
        <p:nvPicPr>
          <p:cNvPr id="38924" name="Picture 20" descr="eq03"/>
          <p:cNvPicPr>
            <a:picLocks noChangeAspect="1" noChangeArrowheads="1"/>
          </p:cNvPicPr>
          <p:nvPr/>
        </p:nvPicPr>
        <p:blipFill>
          <a:blip r:embed="rId6"/>
          <a:srcRect/>
          <a:stretch>
            <a:fillRect/>
          </a:stretch>
        </p:blipFill>
        <p:spPr bwMode="auto">
          <a:xfrm>
            <a:off x="4542865" y="1401296"/>
            <a:ext cx="4329673" cy="992281"/>
          </a:xfrm>
          <a:prstGeom prst="rect">
            <a:avLst/>
          </a:prstGeom>
          <a:noFill/>
          <a:ln w="9525">
            <a:noFill/>
            <a:miter lim="800000"/>
            <a:headEnd/>
            <a:tailEnd/>
          </a:ln>
        </p:spPr>
      </p:pic>
    </p:spTree>
    <p:extLst>
      <p:ext uri="{BB962C8B-B14F-4D97-AF65-F5344CB8AC3E}">
        <p14:creationId xmlns:p14="http://schemas.microsoft.com/office/powerpoint/2010/main" val="15606742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1658471" y="264038"/>
            <a:ext cx="8875059" cy="926027"/>
          </a:xfrm>
          <a:noFill/>
        </p:spPr>
        <p:txBody>
          <a:bodyPr/>
          <a:lstStyle/>
          <a:p>
            <a:pPr algn="ctr" eaLnBrk="1" hangingPunct="1"/>
            <a:r>
              <a:rPr lang="en-GB" sz="4000" dirty="0">
                <a:effectLst>
                  <a:outerShdw blurRad="50800" dist="38100" dir="2700000" algn="tl" rotWithShape="0">
                    <a:srgbClr val="000000"/>
                  </a:outerShdw>
                </a:effectLst>
                <a:latin typeface="Arial" pitchFamily="-108" charset="0"/>
              </a:rPr>
              <a:t>NCB Cross Section</a:t>
            </a:r>
            <a:br>
              <a:rPr lang="en-GB" sz="3177" b="1" dirty="0">
                <a:effectLst>
                  <a:outerShdw blurRad="50800" dist="38100" dir="2700000" algn="tl" rotWithShape="0">
                    <a:srgbClr val="000000"/>
                  </a:outerShdw>
                </a:effectLst>
                <a:latin typeface="Arial" pitchFamily="-108" charset="0"/>
              </a:rPr>
            </a:br>
            <a:r>
              <a:rPr lang="en-GB" sz="2000" dirty="0">
                <a:effectLst>
                  <a:outerShdw blurRad="50800" dist="38100" dir="2700000" algn="tl" rotWithShape="0">
                    <a:srgbClr val="000000"/>
                  </a:outerShdw>
                </a:effectLst>
                <a:latin typeface="Arial" pitchFamily="-108" charset="0"/>
              </a:rPr>
              <a:t>results achieved so far</a:t>
            </a:r>
          </a:p>
        </p:txBody>
      </p:sp>
      <p:sp>
        <p:nvSpPr>
          <p:cNvPr id="40973" name="Text Box 45"/>
          <p:cNvSpPr txBox="1">
            <a:spLocks noChangeArrowheads="1"/>
          </p:cNvSpPr>
          <p:nvPr/>
        </p:nvSpPr>
        <p:spPr bwMode="auto">
          <a:xfrm>
            <a:off x="1658471" y="2023783"/>
            <a:ext cx="8875059" cy="2990562"/>
          </a:xfrm>
          <a:prstGeom prst="rect">
            <a:avLst/>
          </a:prstGeom>
          <a:noFill/>
          <a:ln w="9525">
            <a:noFill/>
            <a:miter lim="800000"/>
            <a:headEnd/>
            <a:tailEnd/>
          </a:ln>
        </p:spPr>
        <p:txBody>
          <a:bodyPr>
            <a:prstTxWarp prst="textNoShape">
              <a:avLst/>
            </a:prstTxWarp>
            <a:spAutoFit/>
          </a:bodyPr>
          <a:lstStyle/>
          <a:p>
            <a:pPr algn="just">
              <a:spcBef>
                <a:spcPct val="50000"/>
              </a:spcBef>
              <a:spcAft>
                <a:spcPts val="1747"/>
              </a:spcAft>
              <a:buFont typeface="Arial"/>
              <a:buChar char="•"/>
            </a:pPr>
            <a:r>
              <a:rPr lang="en-GB" sz="2000" dirty="0">
                <a:solidFill>
                  <a:schemeClr val="tx1"/>
                </a:solidFill>
                <a:latin typeface="Times New Roman"/>
                <a:cs typeface="Times New Roman"/>
              </a:rPr>
              <a:t> Exist a process (NCB) that allows in principle the detection of neutrino of vanishing energy!</a:t>
            </a:r>
          </a:p>
          <a:p>
            <a:pPr algn="just">
              <a:spcBef>
                <a:spcPct val="50000"/>
              </a:spcBef>
              <a:spcAft>
                <a:spcPts val="1747"/>
              </a:spcAft>
              <a:buFont typeface="Arial"/>
              <a:buChar char="•"/>
            </a:pPr>
            <a:r>
              <a:rPr lang="en-GB" sz="2000" dirty="0">
                <a:solidFill>
                  <a:schemeClr val="tx1"/>
                </a:solidFill>
                <a:latin typeface="Times New Roman"/>
                <a:cs typeface="Times New Roman"/>
              </a:rPr>
              <a:t> The cross section (times the neutrino velocity) does not vanish when the neutrino energy becomes negligible!</a:t>
            </a:r>
          </a:p>
          <a:p>
            <a:pPr algn="just">
              <a:spcBef>
                <a:spcPct val="50000"/>
              </a:spcBef>
              <a:spcAft>
                <a:spcPts val="1747"/>
              </a:spcAft>
              <a:buFont typeface="Arial"/>
              <a:buChar char="•"/>
            </a:pPr>
            <a:r>
              <a:rPr lang="en-GB" sz="2000" dirty="0">
                <a:solidFill>
                  <a:schemeClr val="tx1"/>
                </a:solidFill>
                <a:latin typeface="Times New Roman"/>
                <a:cs typeface="Times New Roman"/>
              </a:rPr>
              <a:t> We described a method to calculate any NCB cross section by means of measured known quantities (t</a:t>
            </a:r>
            <a:r>
              <a:rPr lang="en-GB" sz="2000" baseline="-25000" dirty="0">
                <a:solidFill>
                  <a:schemeClr val="tx1"/>
                </a:solidFill>
                <a:latin typeface="Times New Roman"/>
                <a:cs typeface="Times New Roman"/>
              </a:rPr>
              <a:t>1/2</a:t>
            </a:r>
            <a:r>
              <a:rPr lang="en-GB" sz="2000" dirty="0">
                <a:solidFill>
                  <a:schemeClr val="tx1"/>
                </a:solidFill>
                <a:latin typeface="Times New Roman"/>
                <a:cs typeface="Times New Roman"/>
              </a:rPr>
              <a:t>) and the ratio of the nuclear shape factors. Reduced theoretical uncertainties!</a:t>
            </a:r>
          </a:p>
        </p:txBody>
      </p:sp>
    </p:spTree>
    <p:extLst>
      <p:ext uri="{BB962C8B-B14F-4D97-AF65-F5344CB8AC3E}">
        <p14:creationId xmlns:p14="http://schemas.microsoft.com/office/powerpoint/2010/main" val="36820329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1658471" y="291942"/>
            <a:ext cx="8875059" cy="1183341"/>
          </a:xfrm>
          <a:noFill/>
        </p:spPr>
        <p:txBody>
          <a:bodyPr/>
          <a:lstStyle/>
          <a:p>
            <a:pPr eaLnBrk="1" hangingPunct="1"/>
            <a:r>
              <a:rPr lang="en-GB" sz="3494">
                <a:latin typeface="Arial" pitchFamily="-108" charset="0"/>
              </a:rPr>
              <a:t>NCB Cross Section Evaluation</a:t>
            </a:r>
            <a:br>
              <a:rPr lang="en-GB" sz="3494">
                <a:latin typeface="Arial" pitchFamily="-108" charset="0"/>
              </a:rPr>
            </a:br>
            <a:r>
              <a:rPr lang="en-GB" sz="2330" b="1">
                <a:latin typeface="Arial" pitchFamily="-108" charset="0"/>
              </a:rPr>
              <a:t>specific cases</a:t>
            </a:r>
            <a:endParaRPr lang="en-GB" sz="2330" b="1">
              <a:solidFill>
                <a:schemeClr val="tx1"/>
              </a:solidFill>
              <a:latin typeface="Arial" pitchFamily="-108" charset="0"/>
            </a:endParaRPr>
          </a:p>
        </p:txBody>
      </p:sp>
      <p:pic>
        <p:nvPicPr>
          <p:cNvPr id="45059" name="Picture 5" descr="table1"/>
          <p:cNvPicPr>
            <a:picLocks noChangeAspect="1" noChangeArrowheads="1"/>
          </p:cNvPicPr>
          <p:nvPr/>
        </p:nvPicPr>
        <p:blipFill>
          <a:blip r:embed="rId3"/>
          <a:srcRect/>
          <a:stretch>
            <a:fillRect/>
          </a:stretch>
        </p:blipFill>
        <p:spPr bwMode="auto">
          <a:xfrm>
            <a:off x="1806389" y="2097743"/>
            <a:ext cx="4092693" cy="2346652"/>
          </a:xfrm>
          <a:prstGeom prst="rect">
            <a:avLst/>
          </a:prstGeom>
          <a:noFill/>
          <a:ln w="9525">
            <a:noFill/>
            <a:miter lim="800000"/>
            <a:headEnd/>
            <a:tailEnd/>
          </a:ln>
        </p:spPr>
      </p:pic>
      <p:pic>
        <p:nvPicPr>
          <p:cNvPr id="45061" name="Picture 7" descr="table2"/>
          <p:cNvPicPr>
            <a:picLocks noChangeAspect="1" noChangeArrowheads="1"/>
          </p:cNvPicPr>
          <p:nvPr/>
        </p:nvPicPr>
        <p:blipFill>
          <a:blip r:embed="rId4"/>
          <a:srcRect/>
          <a:stretch>
            <a:fillRect/>
          </a:stretch>
        </p:blipFill>
        <p:spPr bwMode="auto">
          <a:xfrm>
            <a:off x="6169959" y="1875865"/>
            <a:ext cx="4180039" cy="3115516"/>
          </a:xfrm>
          <a:prstGeom prst="rect">
            <a:avLst/>
          </a:prstGeom>
          <a:noFill/>
          <a:ln w="9525">
            <a:noFill/>
            <a:miter lim="800000"/>
            <a:headEnd/>
            <a:tailEnd/>
          </a:ln>
        </p:spPr>
      </p:pic>
      <p:sp>
        <p:nvSpPr>
          <p:cNvPr id="45062" name="Text Box 8"/>
          <p:cNvSpPr txBox="1">
            <a:spLocks noChangeArrowheads="1"/>
          </p:cNvSpPr>
          <p:nvPr/>
        </p:nvSpPr>
        <p:spPr bwMode="auto">
          <a:xfrm>
            <a:off x="6096001" y="5173196"/>
            <a:ext cx="4435988" cy="361189"/>
          </a:xfrm>
          <a:prstGeom prst="rect">
            <a:avLst/>
          </a:prstGeom>
          <a:noFill/>
          <a:ln w="9525">
            <a:noFill/>
            <a:miter lim="800000"/>
            <a:headEnd/>
            <a:tailEnd/>
          </a:ln>
        </p:spPr>
        <p:txBody>
          <a:bodyPr wrap="square">
            <a:prstTxWarp prst="textNoShape">
              <a:avLst/>
            </a:prstTxWarp>
            <a:spAutoFit/>
          </a:bodyPr>
          <a:lstStyle/>
          <a:p>
            <a:r>
              <a:rPr lang="en-GB" sz="1747" dirty="0">
                <a:latin typeface="Times New Roman"/>
                <a:cs typeface="Times New Roman"/>
              </a:rPr>
              <a:t>Nuclei having the highest product </a:t>
            </a:r>
            <a:r>
              <a:rPr lang="en-GB" sz="1747" dirty="0">
                <a:latin typeface="Times New Roman"/>
                <a:cs typeface="Times New Roman"/>
                <a:sym typeface="Symbol" pitchFamily="-108" charset="2"/>
              </a:rPr>
              <a:t></a:t>
            </a:r>
            <a:r>
              <a:rPr lang="en-GB" sz="1747" baseline="-25000" dirty="0">
                <a:latin typeface="Times New Roman"/>
                <a:cs typeface="Times New Roman"/>
                <a:sym typeface="Symbol" pitchFamily="-108" charset="2"/>
              </a:rPr>
              <a:t>NCB  </a:t>
            </a:r>
            <a:r>
              <a:rPr lang="en-GB" sz="1747" i="1" dirty="0">
                <a:latin typeface="Times New Roman"/>
                <a:cs typeface="Times New Roman"/>
              </a:rPr>
              <a:t>t</a:t>
            </a:r>
            <a:r>
              <a:rPr lang="en-GB" sz="1747" baseline="-25000" dirty="0">
                <a:latin typeface="Times New Roman"/>
                <a:cs typeface="Times New Roman"/>
              </a:rPr>
              <a:t>1/2</a:t>
            </a:r>
            <a:endParaRPr lang="en-GB" sz="1747" dirty="0">
              <a:latin typeface="Times New Roman"/>
              <a:cs typeface="Times New Roman"/>
            </a:endParaRPr>
          </a:p>
        </p:txBody>
      </p:sp>
      <p:sp>
        <p:nvSpPr>
          <p:cNvPr id="8" name="Process 7"/>
          <p:cNvSpPr/>
          <p:nvPr/>
        </p:nvSpPr>
        <p:spPr bwMode="auto">
          <a:xfrm>
            <a:off x="6219265" y="3392021"/>
            <a:ext cx="4192941" cy="209647"/>
          </a:xfrm>
          <a:prstGeom prst="flowChartProcess">
            <a:avLst/>
          </a:prstGeom>
          <a:noFill/>
          <a:ln w="28575" cap="flat" cmpd="sng" algn="ctr">
            <a:solidFill>
              <a:srgbClr val="FF0000"/>
            </a:solidFill>
            <a:prstDash val="solid"/>
            <a:round/>
            <a:headEnd type="none" w="med" len="med"/>
            <a:tailEnd type="none" w="med" len="med"/>
          </a:ln>
          <a:effectLst/>
        </p:spPr>
      </p:sp>
      <p:sp>
        <p:nvSpPr>
          <p:cNvPr id="10" name="Process 9"/>
          <p:cNvSpPr/>
          <p:nvPr/>
        </p:nvSpPr>
        <p:spPr bwMode="auto">
          <a:xfrm>
            <a:off x="6206938" y="2479862"/>
            <a:ext cx="4192941" cy="209647"/>
          </a:xfrm>
          <a:prstGeom prst="flowChartProcess">
            <a:avLst/>
          </a:prstGeom>
          <a:noFill/>
          <a:ln w="28575" cap="flat" cmpd="sng" algn="ctr">
            <a:solidFill>
              <a:srgbClr val="FF0000"/>
            </a:solidFill>
            <a:prstDash val="solid"/>
            <a:round/>
            <a:headEnd type="none" w="med" len="med"/>
            <a:tailEnd type="none" w="med" len="med"/>
          </a:ln>
          <a:effectLst/>
        </p:spPr>
      </p:sp>
      <p:grpSp>
        <p:nvGrpSpPr>
          <p:cNvPr id="14" name="Group 13"/>
          <p:cNvGrpSpPr/>
          <p:nvPr/>
        </p:nvGrpSpPr>
        <p:grpSpPr>
          <a:xfrm>
            <a:off x="1763246" y="4544541"/>
            <a:ext cx="2483784" cy="361189"/>
            <a:chOff x="107950" y="4578350"/>
            <a:chExt cx="2559050" cy="372135"/>
          </a:xfrm>
        </p:grpSpPr>
        <p:sp>
          <p:nvSpPr>
            <p:cNvPr id="45060" name="Text Box 6"/>
            <p:cNvSpPr txBox="1">
              <a:spLocks noChangeArrowheads="1"/>
            </p:cNvSpPr>
            <p:nvPr/>
          </p:nvSpPr>
          <p:spPr bwMode="auto">
            <a:xfrm>
              <a:off x="107950" y="4578350"/>
              <a:ext cx="2559050" cy="372135"/>
            </a:xfrm>
            <a:prstGeom prst="rect">
              <a:avLst/>
            </a:prstGeom>
            <a:noFill/>
            <a:ln w="9525">
              <a:noFill/>
              <a:miter lim="800000"/>
              <a:headEnd/>
              <a:tailEnd/>
            </a:ln>
          </p:spPr>
          <p:txBody>
            <a:bodyPr wrap="square">
              <a:prstTxWarp prst="textNoShape">
                <a:avLst/>
              </a:prstTxWarp>
              <a:spAutoFit/>
            </a:bodyPr>
            <a:lstStyle/>
            <a:p>
              <a:r>
                <a:rPr lang="en-GB" sz="1747" dirty="0">
                  <a:latin typeface="Times New Roman"/>
                  <a:cs typeface="Times New Roman"/>
                </a:rPr>
                <a:t>Super-allowed 0</a:t>
              </a:r>
              <a:r>
                <a:rPr lang="en-GB" sz="1747" baseline="30000" dirty="0">
                  <a:latin typeface="Times New Roman"/>
                  <a:cs typeface="Times New Roman"/>
                  <a:sym typeface="Symbol" pitchFamily="-108" charset="2"/>
                </a:rPr>
                <a:t>  </a:t>
              </a:r>
              <a:r>
                <a:rPr lang="en-GB" sz="1747" dirty="0">
                  <a:latin typeface="Times New Roman"/>
                  <a:cs typeface="Times New Roman"/>
                  <a:sym typeface="Symbol" pitchFamily="-108" charset="2"/>
                </a:rPr>
                <a:t> </a:t>
              </a:r>
              <a:r>
                <a:rPr lang="en-GB" sz="1747" baseline="30000" dirty="0">
                  <a:latin typeface="Times New Roman"/>
                  <a:cs typeface="Times New Roman"/>
                  <a:sym typeface="Symbol" pitchFamily="-108" charset="2"/>
                </a:rPr>
                <a:t> </a:t>
              </a:r>
              <a:r>
                <a:rPr lang="en-GB" sz="1747" dirty="0">
                  <a:latin typeface="Times New Roman"/>
                  <a:cs typeface="Times New Roman"/>
                  <a:sym typeface="Symbol" pitchFamily="-108" charset="2"/>
                </a:rPr>
                <a:t> </a:t>
              </a:r>
              <a:r>
                <a:rPr lang="en-GB" sz="1747" dirty="0">
                  <a:latin typeface="Times New Roman"/>
                  <a:cs typeface="Times New Roman"/>
                </a:rPr>
                <a:t>0</a:t>
              </a:r>
              <a:r>
                <a:rPr lang="en-GB" sz="1747" baseline="30000" dirty="0">
                  <a:latin typeface="Times New Roman"/>
                  <a:cs typeface="Times New Roman"/>
                  <a:sym typeface="Symbol" pitchFamily="-108" charset="2"/>
                </a:rPr>
                <a:t> </a:t>
              </a:r>
              <a:endParaRPr lang="en-GB" sz="1747" dirty="0">
                <a:latin typeface="Times New Roman"/>
                <a:cs typeface="Times New Roman"/>
                <a:sym typeface="Symbol" pitchFamily="-108" charset="2"/>
              </a:endParaRPr>
            </a:p>
          </p:txBody>
        </p:sp>
        <p:cxnSp>
          <p:nvCxnSpPr>
            <p:cNvPr id="13" name="Straight Arrow Connector 12"/>
            <p:cNvCxnSpPr/>
            <p:nvPr/>
          </p:nvCxnSpPr>
          <p:spPr bwMode="auto">
            <a:xfrm>
              <a:off x="1765300" y="4800600"/>
              <a:ext cx="180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686063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1658471" y="100853"/>
            <a:ext cx="8875059" cy="1035424"/>
          </a:xfrm>
          <a:noFill/>
        </p:spPr>
        <p:txBody>
          <a:bodyPr>
            <a:noAutofit/>
          </a:bodyPr>
          <a:lstStyle/>
          <a:p>
            <a:pPr algn="ctr" eaLnBrk="1" hangingPunct="1"/>
            <a:r>
              <a:rPr lang="en-GB" sz="4000" dirty="0">
                <a:latin typeface="Arial" pitchFamily="-108" charset="0"/>
              </a:rPr>
              <a:t>Relic Neutrino Detection</a:t>
            </a:r>
            <a:br>
              <a:rPr lang="en-GB" sz="4000" dirty="0">
                <a:latin typeface="Arial" pitchFamily="-108" charset="0"/>
              </a:rPr>
            </a:br>
            <a:r>
              <a:rPr lang="en-GB" sz="4000" dirty="0">
                <a:latin typeface="Arial" pitchFamily="-108" charset="0"/>
              </a:rPr>
              <a:t>“</a:t>
            </a:r>
            <a:r>
              <a:rPr lang="en-GB" sz="2000" b="1" dirty="0">
                <a:latin typeface="Arial" pitchFamily="-108" charset="0"/>
              </a:rPr>
              <a:t>discovery potential”</a:t>
            </a:r>
          </a:p>
        </p:txBody>
      </p:sp>
      <p:sp>
        <p:nvSpPr>
          <p:cNvPr id="53251" name="Text Box 5"/>
          <p:cNvSpPr txBox="1">
            <a:spLocks noChangeArrowheads="1"/>
          </p:cNvSpPr>
          <p:nvPr/>
        </p:nvSpPr>
        <p:spPr bwMode="auto">
          <a:xfrm>
            <a:off x="1658471" y="2591128"/>
            <a:ext cx="8727141" cy="1323439"/>
          </a:xfrm>
          <a:prstGeom prst="rect">
            <a:avLst/>
          </a:prstGeom>
          <a:noFill/>
          <a:ln w="9525">
            <a:noFill/>
            <a:miter lim="800000"/>
            <a:headEnd/>
            <a:tailEnd/>
          </a:ln>
        </p:spPr>
        <p:txBody>
          <a:bodyPr>
            <a:prstTxWarp prst="textNoShape">
              <a:avLst/>
            </a:prstTxWarp>
            <a:spAutoFit/>
          </a:bodyPr>
          <a:lstStyle/>
          <a:p>
            <a:pPr algn="just"/>
            <a:r>
              <a:rPr lang="en-GB" sz="2000" dirty="0">
                <a:solidFill>
                  <a:schemeClr val="tx1"/>
                </a:solidFill>
                <a:latin typeface="Times New Roman"/>
                <a:cs typeface="Times New Roman"/>
              </a:rPr>
              <a:t>As an example, given a neutrino mass of 0.7 </a:t>
            </a:r>
            <a:r>
              <a:rPr lang="en-GB" sz="2000" dirty="0" err="1">
                <a:solidFill>
                  <a:schemeClr val="tx1"/>
                </a:solidFill>
                <a:latin typeface="Times New Roman"/>
                <a:cs typeface="Times New Roman"/>
              </a:rPr>
              <a:t>eV</a:t>
            </a:r>
            <a:r>
              <a:rPr lang="en-GB" sz="2000" dirty="0">
                <a:solidFill>
                  <a:schemeClr val="tx1"/>
                </a:solidFill>
                <a:latin typeface="Times New Roman"/>
                <a:cs typeface="Times New Roman"/>
              </a:rPr>
              <a:t> and an energy resolution at the beta decay endpoint of 0.2 </a:t>
            </a:r>
            <a:r>
              <a:rPr lang="en-GB" sz="2000" dirty="0" err="1">
                <a:solidFill>
                  <a:schemeClr val="tx1"/>
                </a:solidFill>
                <a:latin typeface="Times New Roman"/>
                <a:cs typeface="Times New Roman"/>
              </a:rPr>
              <a:t>eV</a:t>
            </a:r>
            <a:r>
              <a:rPr lang="en-GB" sz="2000" dirty="0">
                <a:solidFill>
                  <a:schemeClr val="tx1"/>
                </a:solidFill>
                <a:latin typeface="Times New Roman"/>
                <a:cs typeface="Times New Roman"/>
              </a:rPr>
              <a:t> a signal to background ratio of 3 is obtained. In the case of 100 g mass target of Tritium it would take one year and  half to observe a 5</a:t>
            </a:r>
            <a:r>
              <a:rPr lang="en-GB" sz="2000" dirty="0">
                <a:solidFill>
                  <a:schemeClr val="tx1"/>
                </a:solidFill>
                <a:latin typeface="Times New Roman"/>
                <a:cs typeface="Times New Roman"/>
                <a:sym typeface="Symbol" pitchFamily="-108" charset="2"/>
              </a:rPr>
              <a:t> effect.</a:t>
            </a:r>
          </a:p>
        </p:txBody>
      </p:sp>
    </p:spTree>
    <p:extLst>
      <p:ext uri="{BB962C8B-B14F-4D97-AF65-F5344CB8AC3E}">
        <p14:creationId xmlns:p14="http://schemas.microsoft.com/office/powerpoint/2010/main" val="361557238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5" name="Rectangle 106"/>
          <p:cNvSpPr>
            <a:spLocks noChangeArrowheads="1"/>
          </p:cNvSpPr>
          <p:nvPr/>
        </p:nvSpPr>
        <p:spPr bwMode="auto">
          <a:xfrm>
            <a:off x="361774" y="874241"/>
            <a:ext cx="11082513" cy="2246769"/>
          </a:xfrm>
          <a:prstGeom prst="rect">
            <a:avLst/>
          </a:prstGeom>
          <a:noFill/>
          <a:ln w="9525">
            <a:noFill/>
            <a:miter lim="800000"/>
            <a:headEnd/>
            <a:tailEnd/>
          </a:ln>
        </p:spPr>
        <p:txBody>
          <a:bodyPr wrap="square">
            <a:prstTxWarp prst="textNoShape">
              <a:avLst/>
            </a:prstTxWarp>
            <a:spAutoFit/>
          </a:bodyPr>
          <a:lstStyle/>
          <a:p>
            <a:pPr algn="just"/>
            <a:r>
              <a:rPr lang="en-GB" sz="2000" dirty="0" err="1">
                <a:solidFill>
                  <a:schemeClr val="tx1"/>
                </a:solidFill>
                <a:latin typeface="Times New Roman"/>
                <a:cs typeface="Times New Roman"/>
              </a:rPr>
              <a:t>A.Ringwald</a:t>
            </a:r>
            <a:r>
              <a:rPr lang="en-GB" sz="2000" dirty="0">
                <a:solidFill>
                  <a:schemeClr val="tx1"/>
                </a:solidFill>
                <a:latin typeface="Times New Roman"/>
                <a:cs typeface="Times New Roman"/>
              </a:rPr>
              <a:t> and </a:t>
            </a:r>
            <a:r>
              <a:rPr lang="en-GB" sz="2000" dirty="0" err="1">
                <a:solidFill>
                  <a:schemeClr val="tx1"/>
                </a:solidFill>
                <a:latin typeface="Times New Roman"/>
                <a:cs typeface="Times New Roman"/>
              </a:rPr>
              <a:t>Y.Y.Wong</a:t>
            </a:r>
            <a:r>
              <a:rPr lang="en-GB" sz="2000" dirty="0">
                <a:solidFill>
                  <a:schemeClr val="tx1"/>
                </a:solidFill>
                <a:latin typeface="Times New Roman"/>
                <a:cs typeface="Times New Roman"/>
              </a:rPr>
              <a:t> (JCAP12(2004)005) made predictions about the CRN density by using an N-body simulation under two main assumptions. In one they considered the clustering of the CRN under the gravitational potential given by the Milk Way matter density as it is today. The second prediction was made considering a gravitational potential evolving during the Universe expansion (Navarro, Franck White). In both cases the neutrinos were considered as spectators and not participating to the potential generation. </a:t>
            </a:r>
          </a:p>
          <a:p>
            <a:pPr algn="just"/>
            <a:endParaRPr lang="en-GB" sz="2000" dirty="0">
              <a:solidFill>
                <a:schemeClr val="tx1"/>
              </a:solidFill>
              <a:latin typeface="Times New Roman"/>
              <a:cs typeface="Times New Roman"/>
            </a:endParaRPr>
          </a:p>
        </p:txBody>
      </p:sp>
      <p:sp>
        <p:nvSpPr>
          <p:cNvPr id="8" name="Rectangle 4"/>
          <p:cNvSpPr txBox="1">
            <a:spLocks noChangeArrowheads="1"/>
          </p:cNvSpPr>
          <p:nvPr/>
        </p:nvSpPr>
        <p:spPr bwMode="auto">
          <a:xfrm>
            <a:off x="0" y="100852"/>
            <a:ext cx="12191999" cy="1376365"/>
          </a:xfrm>
          <a:prstGeom prst="rect">
            <a:avLst/>
          </a:prstGeom>
          <a:noFill/>
          <a:ln w="9525">
            <a:noFill/>
            <a:miter lim="800000"/>
            <a:headEnd/>
            <a:tailEnd/>
          </a:ln>
        </p:spPr>
        <p:txBody>
          <a:bodyPr vert="horz" wrap="square" lIns="88751" tIns="44375" rIns="88751" bIns="44375" numCol="1" anchor="ctr" anchorCtr="0" compatLnSpc="1">
            <a:prstTxWarp prst="textNoShape">
              <a:avLst/>
            </a:prstTxWarp>
          </a:bodyPr>
          <a:lstStyle/>
          <a:p>
            <a:pPr algn="ctr" defTabSz="887553">
              <a:defRPr/>
            </a:pPr>
            <a:r>
              <a:rPr lang="en-GB" sz="4000" dirty="0">
                <a:solidFill>
                  <a:schemeClr val="tx1"/>
                </a:solidFill>
                <a:latin typeface="Arial" pitchFamily="-108" charset="0"/>
                <a:ea typeface="ＭＳ Ｐゴシック" pitchFamily="-108" charset="-128"/>
                <a:cs typeface="ＭＳ Ｐゴシック" pitchFamily="-108" charset="-128"/>
              </a:rPr>
              <a:t>Possible effects enhancing the NCB</a:t>
            </a:r>
            <a:br>
              <a:rPr lang="en-GB" sz="4000" dirty="0">
                <a:solidFill>
                  <a:schemeClr val="tx1"/>
                </a:solidFill>
                <a:latin typeface="Arial" pitchFamily="-108" charset="0"/>
                <a:ea typeface="ＭＳ Ｐゴシック" pitchFamily="-108" charset="-128"/>
                <a:cs typeface="ＭＳ Ｐゴシック" pitchFamily="-108" charset="-128"/>
              </a:rPr>
            </a:br>
            <a:endParaRPr lang="en-GB" sz="4000" b="1" dirty="0">
              <a:solidFill>
                <a:schemeClr val="tx1"/>
              </a:solidFill>
              <a:latin typeface="Arial" pitchFamily="-108" charset="0"/>
              <a:ea typeface="ＭＳ Ｐゴシック" pitchFamily="-108" charset="-128"/>
              <a:cs typeface="ＭＳ Ｐゴシック" pitchFamily="-108" charset="-128"/>
            </a:endParaRPr>
          </a:p>
        </p:txBody>
      </p:sp>
      <p:pic>
        <p:nvPicPr>
          <p:cNvPr id="9" name="Picture 8"/>
          <p:cNvPicPr>
            <a:picLocks noChangeAspect="1"/>
          </p:cNvPicPr>
          <p:nvPr/>
        </p:nvPicPr>
        <p:blipFill>
          <a:blip r:embed="rId3">
            <a:lum bright="-31000" contrast="55000"/>
          </a:blip>
          <a:srcRect r="7315"/>
          <a:stretch>
            <a:fillRect/>
          </a:stretch>
        </p:blipFill>
        <p:spPr>
          <a:xfrm>
            <a:off x="3696691" y="2544011"/>
            <a:ext cx="4748632" cy="4313989"/>
          </a:xfrm>
          <a:prstGeom prst="rect">
            <a:avLst/>
          </a:prstGeom>
        </p:spPr>
      </p:pic>
      <p:cxnSp>
        <p:nvCxnSpPr>
          <p:cNvPr id="19" name="Straight Arrow Connector 18"/>
          <p:cNvCxnSpPr>
            <a:endCxn id="28" idx="1"/>
          </p:cNvCxnSpPr>
          <p:nvPr/>
        </p:nvCxnSpPr>
        <p:spPr bwMode="auto">
          <a:xfrm flipV="1">
            <a:off x="4025153" y="5200188"/>
            <a:ext cx="317685" cy="1156352"/>
          </a:xfrm>
          <a:prstGeom prst="straightConnector1">
            <a:avLst/>
          </a:prstGeom>
          <a:ln>
            <a:solidFill>
              <a:srgbClr val="CC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4304177" y="5656745"/>
            <a:ext cx="694421" cy="361189"/>
          </a:xfrm>
          <a:prstGeom prst="rect">
            <a:avLst/>
          </a:prstGeom>
          <a:noFill/>
        </p:spPr>
        <p:txBody>
          <a:bodyPr wrap="none" rtlCol="0">
            <a:spAutoFit/>
          </a:bodyPr>
          <a:lstStyle/>
          <a:p>
            <a:r>
              <a:rPr lang="en-US" sz="1747" dirty="0">
                <a:latin typeface="Arial"/>
                <a:cs typeface="Arial"/>
              </a:rPr>
              <a:t>NFW</a:t>
            </a:r>
          </a:p>
        </p:txBody>
      </p:sp>
      <p:cxnSp>
        <p:nvCxnSpPr>
          <p:cNvPr id="25" name="Straight Arrow Connector 24"/>
          <p:cNvCxnSpPr/>
          <p:nvPr/>
        </p:nvCxnSpPr>
        <p:spPr bwMode="auto">
          <a:xfrm flipV="1">
            <a:off x="4025153" y="5831906"/>
            <a:ext cx="445997" cy="524633"/>
          </a:xfrm>
          <a:prstGeom prst="straightConnector1">
            <a:avLst/>
          </a:prstGeom>
          <a:solidFill>
            <a:schemeClr val="accent1"/>
          </a:solidFill>
          <a:ln w="38100" cap="flat" cmpd="sng" algn="ctr">
            <a:solidFill>
              <a:srgbClr val="CC0000"/>
            </a:solidFill>
            <a:prstDash val="solid"/>
            <a:round/>
            <a:headEnd type="none" w="med" len="med"/>
            <a:tailEnd type="arrow" w="med" len="med"/>
          </a:ln>
          <a:effectLst/>
        </p:spPr>
      </p:cxnSp>
      <p:sp>
        <p:nvSpPr>
          <p:cNvPr id="28" name="TextBox 27"/>
          <p:cNvSpPr txBox="1"/>
          <p:nvPr/>
        </p:nvSpPr>
        <p:spPr>
          <a:xfrm>
            <a:off x="4342838" y="5019593"/>
            <a:ext cx="1056700" cy="361189"/>
          </a:xfrm>
          <a:prstGeom prst="rect">
            <a:avLst/>
          </a:prstGeom>
          <a:noFill/>
        </p:spPr>
        <p:txBody>
          <a:bodyPr wrap="none" rtlCol="0">
            <a:spAutoFit/>
          </a:bodyPr>
          <a:lstStyle/>
          <a:p>
            <a:r>
              <a:rPr lang="en-US" sz="1747" dirty="0">
                <a:latin typeface="Arial"/>
                <a:cs typeface="Arial"/>
              </a:rPr>
              <a:t>MW now</a:t>
            </a:r>
          </a:p>
        </p:txBody>
      </p:sp>
      <p:sp>
        <p:nvSpPr>
          <p:cNvPr id="30" name="TextBox 29"/>
          <p:cNvSpPr txBox="1"/>
          <p:nvPr/>
        </p:nvSpPr>
        <p:spPr>
          <a:xfrm rot="16200000">
            <a:off x="3373451" y="3681193"/>
            <a:ext cx="966931" cy="331309"/>
          </a:xfrm>
          <a:prstGeom prst="rect">
            <a:avLst/>
          </a:prstGeom>
          <a:noFill/>
        </p:spPr>
        <p:txBody>
          <a:bodyPr wrap="none" rtlCol="0">
            <a:spAutoFit/>
          </a:bodyPr>
          <a:lstStyle/>
          <a:p>
            <a:r>
              <a:rPr lang="en-US" sz="1553" dirty="0">
                <a:latin typeface="Arial"/>
                <a:cs typeface="Arial"/>
              </a:rPr>
              <a:t>(53/cm</a:t>
            </a:r>
            <a:r>
              <a:rPr lang="en-US" sz="1553" baseline="30000" dirty="0">
                <a:latin typeface="Arial"/>
                <a:cs typeface="Arial"/>
              </a:rPr>
              <a:t>3</a:t>
            </a:r>
            <a:r>
              <a:rPr lang="en-US" sz="1553" dirty="0">
                <a:latin typeface="Arial"/>
                <a:cs typeface="Arial"/>
              </a:rPr>
              <a:t> </a:t>
            </a:r>
            <a:r>
              <a:rPr lang="en-US" sz="1553" baseline="30000" dirty="0">
                <a:latin typeface="Arial"/>
                <a:cs typeface="Arial"/>
              </a:rPr>
              <a:t>)</a:t>
            </a:r>
            <a:endParaRPr lang="en-US" sz="1553" dirty="0">
              <a:latin typeface="Arial"/>
              <a:cs typeface="Arial"/>
            </a:endParaRPr>
          </a:p>
        </p:txBody>
      </p:sp>
      <p:sp>
        <p:nvSpPr>
          <p:cNvPr id="10" name="TextBox 9"/>
          <p:cNvSpPr txBox="1"/>
          <p:nvPr/>
        </p:nvSpPr>
        <p:spPr>
          <a:xfrm>
            <a:off x="3696691" y="6341177"/>
            <a:ext cx="3220753" cy="391004"/>
          </a:xfrm>
          <a:prstGeom prst="rect">
            <a:avLst/>
          </a:prstGeom>
          <a:noFill/>
        </p:spPr>
        <p:txBody>
          <a:bodyPr wrap="none" rtlCol="0">
            <a:spAutoFit/>
          </a:bodyPr>
          <a:lstStyle/>
          <a:p>
            <a:r>
              <a:rPr lang="en-US" sz="1941" dirty="0"/>
              <a:t>Neutrino density increase</a:t>
            </a:r>
          </a:p>
        </p:txBody>
      </p:sp>
    </p:spTree>
    <p:extLst>
      <p:ext uri="{BB962C8B-B14F-4D97-AF65-F5344CB8AC3E}">
        <p14:creationId xmlns:p14="http://schemas.microsoft.com/office/powerpoint/2010/main" val="1131044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6"/>
          <p:cNvSpPr>
            <a:spLocks noChangeArrowheads="1"/>
          </p:cNvSpPr>
          <p:nvPr/>
        </p:nvSpPr>
        <p:spPr bwMode="auto">
          <a:xfrm>
            <a:off x="1807930" y="3404963"/>
            <a:ext cx="8689391" cy="1980960"/>
          </a:xfrm>
          <a:prstGeom prst="rect">
            <a:avLst/>
          </a:prstGeom>
          <a:solidFill>
            <a:schemeClr val="bg1"/>
          </a:solidFill>
          <a:ln w="38100">
            <a:noFill/>
            <a:miter lim="800000"/>
            <a:headEnd/>
            <a:tailEnd/>
          </a:ln>
          <a:effectLst/>
        </p:spPr>
        <p:txBody>
          <a:bodyPr wrap="none" anchor="ctr">
            <a:prstTxWarp prst="textNoShape">
              <a:avLst/>
            </a:prstTxWarp>
          </a:bodyPr>
          <a:lstStyle/>
          <a:p>
            <a:pPr>
              <a:defRPr/>
            </a:pPr>
            <a:endParaRPr lang="en-US" sz="1588" dirty="0">
              <a:effectLst>
                <a:outerShdw blurRad="38100" dist="38100" dir="2700000" algn="tl">
                  <a:srgbClr val="000000">
                    <a:alpha val="43137"/>
                  </a:srgbClr>
                </a:outerShdw>
              </a:effectLst>
            </a:endParaRPr>
          </a:p>
        </p:txBody>
      </p:sp>
      <p:sp>
        <p:nvSpPr>
          <p:cNvPr id="4" name="Rectangle 4"/>
          <p:cNvSpPr txBox="1">
            <a:spLocks noChangeArrowheads="1"/>
          </p:cNvSpPr>
          <p:nvPr/>
        </p:nvSpPr>
        <p:spPr bwMode="auto">
          <a:xfrm>
            <a:off x="557213" y="228246"/>
            <a:ext cx="11058525" cy="1277824"/>
          </a:xfrm>
          <a:prstGeom prst="rect">
            <a:avLst/>
          </a:prstGeom>
          <a:noFill/>
          <a:ln w="9525">
            <a:noFill/>
            <a:miter lim="800000"/>
            <a:headEnd/>
            <a:tailEnd/>
          </a:ln>
        </p:spPr>
        <p:txBody>
          <a:bodyPr vert="horz" wrap="square" lIns="88751" tIns="44375" rIns="88751" bIns="44375" numCol="1" anchor="ctr" anchorCtr="0" compatLnSpc="1">
            <a:prstTxWarp prst="textNoShape">
              <a:avLst/>
            </a:prstTxWarp>
          </a:bodyPr>
          <a:lstStyle/>
          <a:p>
            <a:pPr algn="ctr" defTabSz="887553">
              <a:defRPr/>
            </a:pPr>
            <a:r>
              <a:rPr lang="en-GB" sz="4000" dirty="0">
                <a:solidFill>
                  <a:schemeClr val="tx1"/>
                </a:solidFill>
                <a:latin typeface="Arial" pitchFamily="-108" charset="0"/>
                <a:ea typeface="ＭＳ Ｐゴシック" pitchFamily="-108" charset="-128"/>
                <a:cs typeface="ＭＳ Ｐゴシック" pitchFamily="-108" charset="-128"/>
              </a:rPr>
              <a:t>Statistical significance with increased density</a:t>
            </a:r>
            <a:br>
              <a:rPr lang="en-GB" sz="4000" dirty="0">
                <a:solidFill>
                  <a:schemeClr val="tx1"/>
                </a:solidFill>
                <a:latin typeface="Arial" pitchFamily="-108" charset="0"/>
                <a:ea typeface="ＭＳ Ｐゴシック" pitchFamily="-108" charset="-128"/>
                <a:cs typeface="ＭＳ Ｐゴシック" pitchFamily="-108" charset="-128"/>
              </a:rPr>
            </a:br>
            <a:endParaRPr lang="en-GB" sz="4000" b="1" dirty="0">
              <a:solidFill>
                <a:schemeClr val="tx1"/>
              </a:solidFill>
              <a:latin typeface="Arial" pitchFamily="-108" charset="0"/>
              <a:ea typeface="ＭＳ Ｐゴシック" pitchFamily="-108" charset="-128"/>
              <a:cs typeface="ＭＳ Ｐゴシック" pitchFamily="-108" charset="-128"/>
            </a:endParaRPr>
          </a:p>
        </p:txBody>
      </p:sp>
      <p:graphicFrame>
        <p:nvGraphicFramePr>
          <p:cNvPr id="3" name="Group 121"/>
          <p:cNvGraphicFramePr>
            <a:graphicFrameLocks noGrp="1"/>
          </p:cNvGraphicFramePr>
          <p:nvPr/>
        </p:nvGraphicFramePr>
        <p:xfrm>
          <a:off x="1786696" y="3404964"/>
          <a:ext cx="8651641" cy="1889032"/>
        </p:xfrm>
        <a:graphic>
          <a:graphicData uri="http://schemas.openxmlformats.org/drawingml/2006/table">
            <a:tbl>
              <a:tblPr/>
              <a:tblGrid>
                <a:gridCol w="1109383">
                  <a:extLst>
                    <a:ext uri="{9D8B030D-6E8A-4147-A177-3AD203B41FA5}">
                      <a16:colId xmlns:a16="http://schemas.microsoft.com/office/drawing/2014/main" val="20000"/>
                    </a:ext>
                  </a:extLst>
                </a:gridCol>
                <a:gridCol w="2606799">
                  <a:extLst>
                    <a:ext uri="{9D8B030D-6E8A-4147-A177-3AD203B41FA5}">
                      <a16:colId xmlns:a16="http://schemas.microsoft.com/office/drawing/2014/main" val="20001"/>
                    </a:ext>
                  </a:extLst>
                </a:gridCol>
                <a:gridCol w="2580259">
                  <a:extLst>
                    <a:ext uri="{9D8B030D-6E8A-4147-A177-3AD203B41FA5}">
                      <a16:colId xmlns:a16="http://schemas.microsoft.com/office/drawing/2014/main" val="20002"/>
                    </a:ext>
                  </a:extLst>
                </a:gridCol>
                <a:gridCol w="2355200">
                  <a:extLst>
                    <a:ext uri="{9D8B030D-6E8A-4147-A177-3AD203B41FA5}">
                      <a16:colId xmlns:a16="http://schemas.microsoft.com/office/drawing/2014/main" val="20003"/>
                    </a:ext>
                  </a:extLst>
                </a:gridCol>
              </a:tblGrid>
              <a:tr h="443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m</a:t>
                      </a:r>
                      <a:r>
                        <a:rPr kumimoji="0" lang="en-GB" sz="2100" b="0" i="0" u="none" strike="noStrike" cap="none" normalizeH="0" baseline="-25000" dirty="0">
                          <a:ln>
                            <a:noFill/>
                          </a:ln>
                          <a:solidFill>
                            <a:schemeClr val="tx1"/>
                          </a:solidFill>
                          <a:effectLst/>
                          <a:latin typeface="Symbol" pitchFamily="-108" charset="2"/>
                          <a:sym typeface="Symbol" pitchFamily="-108" charset="2"/>
                        </a:rPr>
                        <a:t></a:t>
                      </a:r>
                      <a:r>
                        <a:rPr kumimoji="0" lang="en-GB" sz="2100" b="0" i="0" u="none" strike="noStrike" cap="none" normalizeH="0" baseline="0" dirty="0">
                          <a:ln>
                            <a:noFill/>
                          </a:ln>
                          <a:solidFill>
                            <a:schemeClr val="tx1"/>
                          </a:solidFill>
                          <a:effectLst/>
                          <a:latin typeface="Arial" pitchFamily="-108" charset="0"/>
                        </a:rPr>
                        <a:t>(eV)</a:t>
                      </a:r>
                    </a:p>
                  </a:txBody>
                  <a:tcPr marL="88751" marR="88751" marT="44375" marB="44375"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  mass/year (FD)</a:t>
                      </a: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mass/year (NFW)</a:t>
                      </a: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 mass/year (MW)</a:t>
                      </a: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4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0.6</a:t>
                      </a:r>
                    </a:p>
                  </a:txBody>
                  <a:tcPr marL="88751" marR="88751" marT="44375" marB="4437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100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8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5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37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a:ln>
                            <a:noFill/>
                          </a:ln>
                          <a:solidFill>
                            <a:schemeClr val="tx1"/>
                          </a:solidFill>
                          <a:effectLst/>
                          <a:latin typeface="Arial" pitchFamily="-108" charset="0"/>
                        </a:rPr>
                        <a:t>0.3</a:t>
                      </a:r>
                    </a:p>
                  </a:txBody>
                  <a:tcPr marL="88751" marR="88751" marT="44375" marB="4437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100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33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25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0.15</a:t>
                      </a:r>
                    </a:p>
                  </a:txBody>
                  <a:tcPr marL="88751" marR="88751" marT="44375" marB="4437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100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75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a:ln>
                            <a:noFill/>
                          </a:ln>
                          <a:solidFill>
                            <a:schemeClr val="tx1"/>
                          </a:solidFill>
                          <a:effectLst/>
                          <a:latin typeface="Arial" pitchFamily="-108" charset="0"/>
                        </a:rPr>
                        <a:t>62 </a:t>
                      </a:r>
                      <a:r>
                        <a:rPr kumimoji="0" lang="en-GB" sz="2100" b="0" i="0" u="none" strike="noStrike" cap="none" normalizeH="0" baseline="0" dirty="0" err="1">
                          <a:ln>
                            <a:noFill/>
                          </a:ln>
                          <a:solidFill>
                            <a:schemeClr val="tx1"/>
                          </a:solidFill>
                          <a:effectLst/>
                          <a:latin typeface="Arial" pitchFamily="-108" charset="0"/>
                        </a:rPr>
                        <a:t>g</a:t>
                      </a:r>
                      <a:endParaRPr kumimoji="0" lang="en-GB" sz="2100" b="0" i="0" u="none" strike="noStrike" cap="none" normalizeH="0" baseline="0" dirty="0">
                        <a:ln>
                          <a:noFill/>
                        </a:ln>
                        <a:solidFill>
                          <a:schemeClr val="tx1"/>
                        </a:solidFill>
                        <a:effectLst/>
                        <a:latin typeface="Arial" pitchFamily="-108" charset="0"/>
                      </a:endParaRPr>
                    </a:p>
                  </a:txBody>
                  <a:tcPr marL="88751" marR="88751" marT="44375" marB="44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1443038" y="2343134"/>
            <a:ext cx="9735098" cy="707886"/>
          </a:xfrm>
          <a:prstGeom prst="rect">
            <a:avLst/>
          </a:prstGeom>
          <a:noFill/>
        </p:spPr>
        <p:txBody>
          <a:bodyPr wrap="square" rtlCol="0">
            <a:spAutoFit/>
          </a:bodyPr>
          <a:lstStyle/>
          <a:p>
            <a:pPr algn="ctr"/>
            <a:r>
              <a:rPr lang="en-US" sz="2000" dirty="0">
                <a:solidFill>
                  <a:schemeClr val="tx1"/>
                </a:solidFill>
                <a:latin typeface="Times New Roman" panose="02020603050405020304" pitchFamily="18" charset="0"/>
                <a:cs typeface="Times New Roman" panose="02020603050405020304" pitchFamily="18" charset="0"/>
              </a:rPr>
              <a:t>In the table the target masses are shown for different neutrino clustering models to have </a:t>
            </a:r>
          </a:p>
          <a:p>
            <a:pPr algn="ctr"/>
            <a:r>
              <a:rPr lang="en-US" sz="2000" dirty="0">
                <a:solidFill>
                  <a:schemeClr val="tx1"/>
                </a:solidFill>
                <a:latin typeface="Times New Roman" panose="02020603050405020304" pitchFamily="18" charset="0"/>
                <a:cs typeface="Times New Roman" panose="02020603050405020304" pitchFamily="18" charset="0"/>
              </a:rPr>
              <a:t>a 5 sigma evidence of NCB (on Tritium target) in one year.  </a:t>
            </a:r>
          </a:p>
        </p:txBody>
      </p:sp>
    </p:spTree>
    <p:extLst>
      <p:ext uri="{BB962C8B-B14F-4D97-AF65-F5344CB8AC3E}">
        <p14:creationId xmlns:p14="http://schemas.microsoft.com/office/powerpoint/2010/main" val="31640032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bwMode="auto">
          <a:xfrm>
            <a:off x="7208520" y="7077922"/>
            <a:ext cx="234696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defPPr>
              <a:defRPr lang="en-US"/>
            </a:defPPr>
            <a:lvl1pPr algn="r" rtl="0" fontAlgn="base">
              <a:spcBef>
                <a:spcPct val="0"/>
              </a:spcBef>
              <a:spcAft>
                <a:spcPct val="0"/>
              </a:spcAft>
              <a:defRPr sz="1600" kern="1200">
                <a:solidFill>
                  <a:schemeClr val="bg1"/>
                </a:solidFill>
                <a:latin typeface="Arial" pitchFamily="-107" charset="0"/>
                <a:ea typeface="+mn-ea"/>
                <a:cs typeface="+mn-cs"/>
              </a:defRPr>
            </a:lvl1pPr>
            <a:lvl2pPr marL="509352" algn="l" rtl="0" fontAlgn="base">
              <a:spcBef>
                <a:spcPct val="0"/>
              </a:spcBef>
              <a:spcAft>
                <a:spcPct val="0"/>
              </a:spcAft>
              <a:defRPr kern="1200">
                <a:solidFill>
                  <a:schemeClr val="tx1"/>
                </a:solidFill>
                <a:latin typeface="Arial" pitchFamily="-107" charset="0"/>
                <a:ea typeface="+mn-ea"/>
                <a:cs typeface="+mn-cs"/>
              </a:defRPr>
            </a:lvl2pPr>
            <a:lvl3pPr marL="1018705" algn="l" rtl="0" fontAlgn="base">
              <a:spcBef>
                <a:spcPct val="0"/>
              </a:spcBef>
              <a:spcAft>
                <a:spcPct val="0"/>
              </a:spcAft>
              <a:defRPr kern="1200">
                <a:solidFill>
                  <a:schemeClr val="tx1"/>
                </a:solidFill>
                <a:latin typeface="Arial" pitchFamily="-107" charset="0"/>
                <a:ea typeface="+mn-ea"/>
                <a:cs typeface="+mn-cs"/>
              </a:defRPr>
            </a:lvl3pPr>
            <a:lvl4pPr marL="1528058" algn="l" rtl="0" fontAlgn="base">
              <a:spcBef>
                <a:spcPct val="0"/>
              </a:spcBef>
              <a:spcAft>
                <a:spcPct val="0"/>
              </a:spcAft>
              <a:defRPr kern="1200">
                <a:solidFill>
                  <a:schemeClr val="tx1"/>
                </a:solidFill>
                <a:latin typeface="Arial" pitchFamily="-107" charset="0"/>
                <a:ea typeface="+mn-ea"/>
                <a:cs typeface="+mn-cs"/>
              </a:defRPr>
            </a:lvl4pPr>
            <a:lvl5pPr marL="2037411" algn="l" rtl="0" fontAlgn="base">
              <a:spcBef>
                <a:spcPct val="0"/>
              </a:spcBef>
              <a:spcAft>
                <a:spcPct val="0"/>
              </a:spcAft>
              <a:defRPr kern="1200">
                <a:solidFill>
                  <a:schemeClr val="tx1"/>
                </a:solidFill>
                <a:latin typeface="Arial" pitchFamily="-107" charset="0"/>
                <a:ea typeface="+mn-ea"/>
                <a:cs typeface="+mn-cs"/>
              </a:defRPr>
            </a:lvl5pPr>
            <a:lvl6pPr marL="2546764" algn="l" defTabSz="509352" rtl="0" eaLnBrk="1" latinLnBrk="0" hangingPunct="1">
              <a:defRPr kern="1200">
                <a:solidFill>
                  <a:schemeClr val="tx1"/>
                </a:solidFill>
                <a:latin typeface="Arial" pitchFamily="-107" charset="0"/>
                <a:ea typeface="+mn-ea"/>
                <a:cs typeface="+mn-cs"/>
              </a:defRPr>
            </a:lvl6pPr>
            <a:lvl7pPr marL="3056116" algn="l" defTabSz="509352" rtl="0" eaLnBrk="1" latinLnBrk="0" hangingPunct="1">
              <a:defRPr kern="1200">
                <a:solidFill>
                  <a:schemeClr val="tx1"/>
                </a:solidFill>
                <a:latin typeface="Arial" pitchFamily="-107" charset="0"/>
                <a:ea typeface="+mn-ea"/>
                <a:cs typeface="+mn-cs"/>
              </a:defRPr>
            </a:lvl7pPr>
            <a:lvl8pPr marL="3565469" algn="l" defTabSz="509352" rtl="0" eaLnBrk="1" latinLnBrk="0" hangingPunct="1">
              <a:defRPr kern="1200">
                <a:solidFill>
                  <a:schemeClr val="tx1"/>
                </a:solidFill>
                <a:latin typeface="Arial" pitchFamily="-107" charset="0"/>
                <a:ea typeface="+mn-ea"/>
                <a:cs typeface="+mn-cs"/>
              </a:defRPr>
            </a:lvl8pPr>
            <a:lvl9pPr marL="4074821" algn="l" defTabSz="509352" rtl="0" eaLnBrk="1" latinLnBrk="0" hangingPunct="1">
              <a:defRPr kern="1200">
                <a:solidFill>
                  <a:schemeClr val="tx1"/>
                </a:solidFill>
                <a:latin typeface="Arial" pitchFamily="-107" charset="0"/>
                <a:ea typeface="+mn-ea"/>
                <a:cs typeface="+mn-cs"/>
              </a:defRPr>
            </a:lvl9pPr>
          </a:lstStyle>
          <a:p>
            <a:pPr>
              <a:defRPr/>
            </a:pPr>
            <a:fld id="{EB07B666-0005-D843-B37B-9851DF6282A0}" type="slidenum">
              <a:rPr lang="en-US" smtClean="0"/>
              <a:pPr>
                <a:defRPr/>
              </a:pPr>
              <a:t>29</a:t>
            </a:fld>
            <a:endParaRPr lang="en-US"/>
          </a:p>
        </p:txBody>
      </p:sp>
      <p:sp>
        <p:nvSpPr>
          <p:cNvPr id="5" name="Text Box 4"/>
          <p:cNvSpPr txBox="1">
            <a:spLocks noChangeArrowheads="1"/>
          </p:cNvSpPr>
          <p:nvPr/>
        </p:nvSpPr>
        <p:spPr bwMode="auto">
          <a:xfrm>
            <a:off x="2535751" y="1536953"/>
            <a:ext cx="7120497" cy="3784093"/>
          </a:xfrm>
          <a:prstGeom prst="rect">
            <a:avLst/>
          </a:prstGeom>
          <a:noFill/>
          <a:ln w="9525">
            <a:noFill/>
            <a:miter lim="800000"/>
            <a:headEnd/>
            <a:tailEnd/>
          </a:ln>
          <a:effectLst/>
        </p:spPr>
        <p:txBody>
          <a:bodyPr wrap="square" lIns="89896" tIns="44948" rIns="89896" bIns="44948">
            <a:prstTxWarp prst="textNoShape">
              <a:avLst/>
            </a:prstTxWarp>
            <a:spAutoFit/>
          </a:bodyPr>
          <a:lstStyle/>
          <a:p>
            <a:pPr>
              <a:spcBef>
                <a:spcPct val="50000"/>
              </a:spcBef>
            </a:pPr>
            <a:r>
              <a:rPr lang="it-IT" sz="6000" dirty="0" err="1">
                <a:solidFill>
                  <a:schemeClr val="tx1"/>
                </a:solidFill>
              </a:rPr>
              <a:t>Two</a:t>
            </a:r>
            <a:r>
              <a:rPr lang="it-IT" sz="6000" dirty="0">
                <a:solidFill>
                  <a:schemeClr val="tx1"/>
                </a:solidFill>
              </a:rPr>
              <a:t> </a:t>
            </a:r>
            <a:r>
              <a:rPr lang="it-IT" sz="6000" dirty="0" err="1">
                <a:solidFill>
                  <a:schemeClr val="tx1"/>
                </a:solidFill>
              </a:rPr>
              <a:t>issues</a:t>
            </a:r>
            <a:r>
              <a:rPr lang="it-IT" sz="6000" dirty="0">
                <a:solidFill>
                  <a:schemeClr val="tx1"/>
                </a:solidFill>
              </a:rPr>
              <a:t>:</a:t>
            </a:r>
          </a:p>
          <a:p>
            <a:pPr>
              <a:spcBef>
                <a:spcPct val="50000"/>
              </a:spcBef>
            </a:pPr>
            <a:r>
              <a:rPr lang="it-IT" sz="6000" dirty="0">
                <a:solidFill>
                  <a:schemeClr val="tx1"/>
                </a:solidFill>
              </a:rPr>
              <a:t>Rate</a:t>
            </a:r>
          </a:p>
          <a:p>
            <a:pPr>
              <a:spcBef>
                <a:spcPct val="50000"/>
              </a:spcBef>
            </a:pPr>
            <a:r>
              <a:rPr lang="it-IT" sz="6000" dirty="0">
                <a:solidFill>
                  <a:schemeClr val="tx1"/>
                </a:solidFill>
              </a:rPr>
              <a:t>Background</a:t>
            </a:r>
          </a:p>
        </p:txBody>
      </p:sp>
    </p:spTree>
    <p:extLst>
      <p:ext uri="{BB962C8B-B14F-4D97-AF65-F5344CB8AC3E}">
        <p14:creationId xmlns:p14="http://schemas.microsoft.com/office/powerpoint/2010/main" val="37538254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ChangeArrowheads="1"/>
          </p:cNvSpPr>
          <p:nvPr>
            <p:ph type="title"/>
          </p:nvPr>
        </p:nvSpPr>
        <p:spPr>
          <a:xfrm>
            <a:off x="1658471" y="291942"/>
            <a:ext cx="8875059" cy="1147589"/>
          </a:xfrm>
          <a:noFill/>
        </p:spPr>
        <p:txBody>
          <a:bodyPr>
            <a:noAutofit/>
          </a:bodyPr>
          <a:lstStyle/>
          <a:p>
            <a:pPr algn="ctr" eaLnBrk="1" hangingPunct="1">
              <a:defRPr/>
            </a:pPr>
            <a:r>
              <a:rPr lang="en-GB" sz="4000" dirty="0">
                <a:effectLst>
                  <a:outerShdw blurRad="38100" dist="38100" dir="2700000" algn="tl">
                    <a:srgbClr val="FFFFFF"/>
                  </a:outerShdw>
                </a:effectLst>
                <a:latin typeface="Arial" pitchFamily="-108" charset="0"/>
                <a:ea typeface="+mj-ea"/>
                <a:cs typeface="+mj-cs"/>
              </a:rPr>
              <a:t>Cosmic recipe</a:t>
            </a:r>
            <a:endParaRPr lang="en-GB" sz="4000" dirty="0">
              <a:solidFill>
                <a:schemeClr val="tx1"/>
              </a:solidFill>
              <a:effectLst>
                <a:outerShdw blurRad="38100" dist="38100" dir="2700000" algn="tl">
                  <a:srgbClr val="FFFFFF"/>
                </a:outerShdw>
              </a:effectLst>
              <a:latin typeface="Arial" pitchFamily="-108" charset="0"/>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2217290023"/>
              </p:ext>
            </p:extLst>
          </p:nvPr>
        </p:nvGraphicFramePr>
        <p:xfrm>
          <a:off x="1288678" y="1439532"/>
          <a:ext cx="9526959" cy="5126524"/>
        </p:xfrm>
        <a:graphic>
          <a:graphicData uri="http://schemas.openxmlformats.org/drawingml/2006/table">
            <a:tbl>
              <a:tblPr firstRow="1" bandRow="1">
                <a:tableStyleId>{5C22544A-7EE6-4342-B048-85BDC9FD1C3A}</a:tableStyleId>
              </a:tblPr>
              <a:tblGrid>
                <a:gridCol w="2041491">
                  <a:extLst>
                    <a:ext uri="{9D8B030D-6E8A-4147-A177-3AD203B41FA5}">
                      <a16:colId xmlns:a16="http://schemas.microsoft.com/office/drawing/2014/main" val="20000"/>
                    </a:ext>
                  </a:extLst>
                </a:gridCol>
                <a:gridCol w="1769292">
                  <a:extLst>
                    <a:ext uri="{9D8B030D-6E8A-4147-A177-3AD203B41FA5}">
                      <a16:colId xmlns:a16="http://schemas.microsoft.com/office/drawing/2014/main" val="20001"/>
                    </a:ext>
                  </a:extLst>
                </a:gridCol>
                <a:gridCol w="1905392">
                  <a:extLst>
                    <a:ext uri="{9D8B030D-6E8A-4147-A177-3AD203B41FA5}">
                      <a16:colId xmlns:a16="http://schemas.microsoft.com/office/drawing/2014/main" val="20002"/>
                    </a:ext>
                  </a:extLst>
                </a:gridCol>
                <a:gridCol w="1905392">
                  <a:extLst>
                    <a:ext uri="{9D8B030D-6E8A-4147-A177-3AD203B41FA5}">
                      <a16:colId xmlns:a16="http://schemas.microsoft.com/office/drawing/2014/main" val="20003"/>
                    </a:ext>
                  </a:extLst>
                </a:gridCol>
                <a:gridCol w="1905392">
                  <a:extLst>
                    <a:ext uri="{9D8B030D-6E8A-4147-A177-3AD203B41FA5}">
                      <a16:colId xmlns:a16="http://schemas.microsoft.com/office/drawing/2014/main" val="20004"/>
                    </a:ext>
                  </a:extLst>
                </a:gridCol>
              </a:tblGrid>
              <a:tr h="575706">
                <a:tc>
                  <a:txBody>
                    <a:bodyPr/>
                    <a:lstStyle/>
                    <a:p>
                      <a:r>
                        <a:rPr lang="en-US" sz="2400" dirty="0"/>
                        <a:t>Material</a:t>
                      </a:r>
                    </a:p>
                  </a:txBody>
                  <a:tcPr marL="88751" marR="88751" marT="44375" marB="44375"/>
                </a:tc>
                <a:tc>
                  <a:txBody>
                    <a:bodyPr/>
                    <a:lstStyle/>
                    <a:p>
                      <a:pPr algn="ctr"/>
                      <a:r>
                        <a:rPr lang="en-US" sz="2400" dirty="0"/>
                        <a:t>Particles</a:t>
                      </a:r>
                    </a:p>
                  </a:txBody>
                  <a:tcPr marL="88751" marR="88751" marT="44375" marB="44375"/>
                </a:tc>
                <a:tc>
                  <a:txBody>
                    <a:bodyPr/>
                    <a:lstStyle/>
                    <a:p>
                      <a:pPr algn="ctr"/>
                      <a:r>
                        <a:rPr lang="en-US" sz="2400" dirty="0"/>
                        <a:t>&lt;E&gt; or </a:t>
                      </a:r>
                      <a:r>
                        <a:rPr lang="en-US" sz="2400" dirty="0" err="1"/>
                        <a:t>m</a:t>
                      </a:r>
                      <a:endParaRPr lang="en-US" sz="2400" dirty="0"/>
                    </a:p>
                  </a:txBody>
                  <a:tcPr marL="88751" marR="88751" marT="44375" marB="44375"/>
                </a:tc>
                <a:tc>
                  <a:txBody>
                    <a:bodyPr/>
                    <a:lstStyle/>
                    <a:p>
                      <a:pPr algn="ctr"/>
                      <a:r>
                        <a:rPr lang="en-US" sz="2400" dirty="0"/>
                        <a:t>N</a:t>
                      </a:r>
                    </a:p>
                  </a:txBody>
                  <a:tcPr marL="88751" marR="88751" marT="44375" marB="44375"/>
                </a:tc>
                <a:tc>
                  <a:txBody>
                    <a:bodyPr/>
                    <a:lstStyle/>
                    <a:p>
                      <a:pPr algn="ctr"/>
                      <a:r>
                        <a:rPr lang="en-US" sz="2400" dirty="0"/>
                        <a:t>&lt;</a:t>
                      </a:r>
                      <a:r>
                        <a:rPr lang="en-US" sz="2400" dirty="0" err="1">
                          <a:latin typeface="Symbol" charset="2"/>
                          <a:cs typeface="Symbol" charset="2"/>
                        </a:rPr>
                        <a:t>r</a:t>
                      </a:r>
                      <a:r>
                        <a:rPr lang="en-US" sz="2400" dirty="0"/>
                        <a:t>&gt;/</a:t>
                      </a:r>
                      <a:r>
                        <a:rPr lang="en-US" sz="2400" baseline="0" dirty="0" err="1">
                          <a:latin typeface="Symbol" charset="2"/>
                          <a:cs typeface="Symbol" charset="2"/>
                        </a:rPr>
                        <a:t>r</a:t>
                      </a:r>
                      <a:r>
                        <a:rPr lang="en-US" sz="2400" baseline="-25000" dirty="0" err="1">
                          <a:latin typeface="+mn-lt"/>
                          <a:cs typeface="Symbol" charset="2"/>
                        </a:rPr>
                        <a:t>C</a:t>
                      </a:r>
                      <a:endParaRPr lang="en-US" sz="2400" baseline="-25000" dirty="0">
                        <a:latin typeface="+mn-lt"/>
                        <a:cs typeface="Symbol" charset="2"/>
                      </a:endParaRPr>
                    </a:p>
                  </a:txBody>
                  <a:tcPr marL="88751" marR="88751" marT="44375" marB="44375"/>
                </a:tc>
                <a:extLst>
                  <a:ext uri="{0D108BD9-81ED-4DB2-BD59-A6C34878D82A}">
                    <a16:rowId xmlns:a16="http://schemas.microsoft.com/office/drawing/2014/main" val="10000"/>
                  </a:ext>
                </a:extLst>
              </a:tr>
              <a:tr h="531692">
                <a:tc>
                  <a:txBody>
                    <a:bodyPr/>
                    <a:lstStyle/>
                    <a:p>
                      <a:r>
                        <a:rPr lang="en-US" sz="2400" dirty="0"/>
                        <a:t>Radiation</a:t>
                      </a:r>
                    </a:p>
                  </a:txBody>
                  <a:tcPr marL="88751" marR="88751" marT="44375" marB="44375"/>
                </a:tc>
                <a:tc>
                  <a:txBody>
                    <a:bodyPr/>
                    <a:lstStyle/>
                    <a:p>
                      <a:pPr algn="ctr"/>
                      <a:r>
                        <a:rPr lang="en-US" sz="2400" dirty="0" err="1">
                          <a:latin typeface="Symbol" charset="2"/>
                          <a:cs typeface="Symbol" charset="2"/>
                        </a:rPr>
                        <a:t>g</a:t>
                      </a:r>
                      <a:endParaRPr lang="en-US" sz="2400" dirty="0">
                        <a:latin typeface="Symbol" charset="2"/>
                        <a:cs typeface="Symbol" charset="2"/>
                      </a:endParaRPr>
                    </a:p>
                  </a:txBody>
                  <a:tcPr marL="88751" marR="88751" marT="44375" marB="44375"/>
                </a:tc>
                <a:tc>
                  <a:txBody>
                    <a:bodyPr/>
                    <a:lstStyle/>
                    <a:p>
                      <a:pPr algn="ctr"/>
                      <a:r>
                        <a:rPr lang="en-US" sz="2400" dirty="0"/>
                        <a:t>0.1 </a:t>
                      </a:r>
                      <a:r>
                        <a:rPr lang="en-US" sz="2400" dirty="0" err="1"/>
                        <a:t>meV</a:t>
                      </a:r>
                      <a:endParaRPr lang="en-US" sz="2400" dirty="0"/>
                    </a:p>
                  </a:txBody>
                  <a:tcPr marL="88751" marR="88751" marT="44375" marB="44375"/>
                </a:tc>
                <a:tc>
                  <a:txBody>
                    <a:bodyPr/>
                    <a:lstStyle/>
                    <a:p>
                      <a:pPr algn="ctr"/>
                      <a:r>
                        <a:rPr lang="en-US" sz="2400" dirty="0"/>
                        <a:t>10</a:t>
                      </a:r>
                      <a:r>
                        <a:rPr lang="en-US" sz="2400" baseline="30000" dirty="0"/>
                        <a:t>87</a:t>
                      </a:r>
                      <a:endParaRPr lang="en-US" sz="2400" dirty="0"/>
                    </a:p>
                  </a:txBody>
                  <a:tcPr marL="88751" marR="88751" marT="44375" marB="44375"/>
                </a:tc>
                <a:tc>
                  <a:txBody>
                    <a:bodyPr/>
                    <a:lstStyle/>
                    <a:p>
                      <a:pPr algn="ctr"/>
                      <a:r>
                        <a:rPr lang="en-US" sz="2400" dirty="0"/>
                        <a:t>0.01%</a:t>
                      </a:r>
                    </a:p>
                  </a:txBody>
                  <a:tcPr marL="88751" marR="88751" marT="44375" marB="44375"/>
                </a:tc>
                <a:extLst>
                  <a:ext uri="{0D108BD9-81ED-4DB2-BD59-A6C34878D82A}">
                    <a16:rowId xmlns:a16="http://schemas.microsoft.com/office/drawing/2014/main" val="10001"/>
                  </a:ext>
                </a:extLst>
              </a:tr>
              <a:tr h="911975">
                <a:tc>
                  <a:txBody>
                    <a:bodyPr/>
                    <a:lstStyle/>
                    <a:p>
                      <a:r>
                        <a:rPr lang="en-US" sz="2400" dirty="0"/>
                        <a:t>Hot Dark </a:t>
                      </a:r>
                    </a:p>
                    <a:p>
                      <a:r>
                        <a:rPr lang="en-US" sz="2400" dirty="0"/>
                        <a:t>Matter</a:t>
                      </a:r>
                    </a:p>
                  </a:txBody>
                  <a:tcPr marL="88751" marR="88751" marT="44375" marB="44375"/>
                </a:tc>
                <a:tc>
                  <a:txBody>
                    <a:bodyPr/>
                    <a:lstStyle/>
                    <a:p>
                      <a:pPr algn="ctr"/>
                      <a:r>
                        <a:rPr lang="en-US" sz="2400" dirty="0"/>
                        <a:t>Neutrinos</a:t>
                      </a:r>
                    </a:p>
                  </a:txBody>
                  <a:tcPr marL="88751" marR="88751" marT="44375" marB="44375"/>
                </a:tc>
                <a:tc>
                  <a:txBody>
                    <a:bodyPr/>
                    <a:lstStyle/>
                    <a:p>
                      <a:pPr algn="ctr"/>
                      <a:r>
                        <a:rPr lang="en-US" sz="2400" dirty="0"/>
                        <a:t>&gt;0.04 </a:t>
                      </a:r>
                      <a:r>
                        <a:rPr lang="en-US" sz="2400" dirty="0" err="1"/>
                        <a:t>eV</a:t>
                      </a:r>
                      <a:endParaRPr lang="en-US" sz="2400" dirty="0"/>
                    </a:p>
                    <a:p>
                      <a:pPr algn="ctr"/>
                      <a:r>
                        <a:rPr lang="en-US" sz="2400" dirty="0"/>
                        <a:t>&lt;0.6 </a:t>
                      </a:r>
                      <a:r>
                        <a:rPr lang="en-US" sz="2400" dirty="0" err="1"/>
                        <a:t>eV</a:t>
                      </a:r>
                      <a:endParaRPr lang="en-US" sz="2400" dirty="0"/>
                    </a:p>
                  </a:txBody>
                  <a:tcPr marL="88751" marR="88751" marT="44375" marB="44375"/>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10</a:t>
                      </a:r>
                      <a:r>
                        <a:rPr lang="en-US" sz="2400" baseline="30000" dirty="0"/>
                        <a:t>87</a:t>
                      </a:r>
                      <a:endParaRPr lang="en-US" sz="2400" dirty="0"/>
                    </a:p>
                    <a:p>
                      <a:pPr algn="ctr"/>
                      <a:endParaRPr lang="en-US" sz="2400" dirty="0"/>
                    </a:p>
                  </a:txBody>
                  <a:tcPr marL="88751" marR="88751" marT="44375" marB="44375"/>
                </a:tc>
                <a:tc>
                  <a:txBody>
                    <a:bodyPr/>
                    <a:lstStyle/>
                    <a:p>
                      <a:pPr algn="ctr"/>
                      <a:r>
                        <a:rPr lang="en-US" sz="2400" dirty="0"/>
                        <a:t>&gt;0.1%</a:t>
                      </a:r>
                    </a:p>
                    <a:p>
                      <a:pPr algn="ctr"/>
                      <a:r>
                        <a:rPr lang="en-US" sz="2400" dirty="0"/>
                        <a:t>&lt;2%</a:t>
                      </a:r>
                    </a:p>
                  </a:txBody>
                  <a:tcPr marL="88751" marR="88751" marT="44375" marB="44375"/>
                </a:tc>
                <a:extLst>
                  <a:ext uri="{0D108BD9-81ED-4DB2-BD59-A6C34878D82A}">
                    <a16:rowId xmlns:a16="http://schemas.microsoft.com/office/drawing/2014/main" val="10002"/>
                  </a:ext>
                </a:extLst>
              </a:tr>
              <a:tr h="911975">
                <a:tc>
                  <a:txBody>
                    <a:bodyPr/>
                    <a:lstStyle/>
                    <a:p>
                      <a:r>
                        <a:rPr lang="en-US" sz="2400" dirty="0"/>
                        <a:t>Ordinary</a:t>
                      </a:r>
                    </a:p>
                    <a:p>
                      <a:r>
                        <a:rPr lang="en-US" sz="2400" dirty="0"/>
                        <a:t>Matter</a:t>
                      </a:r>
                    </a:p>
                  </a:txBody>
                  <a:tcPr marL="88751" marR="88751" marT="44375" marB="44375"/>
                </a:tc>
                <a:tc>
                  <a:txBody>
                    <a:bodyPr/>
                    <a:lstStyle/>
                    <a:p>
                      <a:pPr algn="ctr"/>
                      <a:r>
                        <a:rPr lang="en-US" sz="2400" dirty="0" err="1"/>
                        <a:t>p,n,e</a:t>
                      </a:r>
                      <a:endParaRPr lang="en-US" sz="2400" dirty="0"/>
                    </a:p>
                  </a:txBody>
                  <a:tcPr marL="88751" marR="88751" marT="44375" marB="44375"/>
                </a:tc>
                <a:tc>
                  <a:txBody>
                    <a:bodyPr/>
                    <a:lstStyle/>
                    <a:p>
                      <a:pPr algn="ctr"/>
                      <a:r>
                        <a:rPr lang="en-US" sz="2400" dirty="0" err="1"/>
                        <a:t>MeV-GeV</a:t>
                      </a:r>
                      <a:endParaRPr lang="en-US" sz="2400" dirty="0"/>
                    </a:p>
                  </a:txBody>
                  <a:tcPr marL="88751" marR="88751" marT="44375" marB="44375"/>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10</a:t>
                      </a:r>
                      <a:r>
                        <a:rPr lang="en-US" sz="2400" baseline="30000" dirty="0"/>
                        <a:t>78</a:t>
                      </a:r>
                      <a:endParaRPr lang="en-US" sz="2400" dirty="0"/>
                    </a:p>
                    <a:p>
                      <a:pPr algn="ctr"/>
                      <a:endParaRPr lang="en-US" sz="2400" dirty="0"/>
                    </a:p>
                  </a:txBody>
                  <a:tcPr marL="88751" marR="88751" marT="44375" marB="44375"/>
                </a:tc>
                <a:tc>
                  <a:txBody>
                    <a:bodyPr/>
                    <a:lstStyle/>
                    <a:p>
                      <a:pPr algn="ctr"/>
                      <a:r>
                        <a:rPr lang="en-US" sz="2400" dirty="0"/>
                        <a:t>5%</a:t>
                      </a:r>
                    </a:p>
                  </a:txBody>
                  <a:tcPr marL="88751" marR="88751" marT="44375" marB="44375"/>
                </a:tc>
                <a:extLst>
                  <a:ext uri="{0D108BD9-81ED-4DB2-BD59-A6C34878D82A}">
                    <a16:rowId xmlns:a16="http://schemas.microsoft.com/office/drawing/2014/main" val="10003"/>
                  </a:ext>
                </a:extLst>
              </a:tr>
              <a:tr h="1283201">
                <a:tc>
                  <a:txBody>
                    <a:bodyPr/>
                    <a:lstStyle/>
                    <a:p>
                      <a:r>
                        <a:rPr lang="en-US" sz="2400" dirty="0"/>
                        <a:t>Cold Dark</a:t>
                      </a:r>
                    </a:p>
                    <a:p>
                      <a:r>
                        <a:rPr lang="en-US" sz="2400" dirty="0"/>
                        <a:t>Matter</a:t>
                      </a:r>
                    </a:p>
                  </a:txBody>
                  <a:tcPr marL="88751" marR="88751" marT="44375" marB="44375"/>
                </a:tc>
                <a:tc>
                  <a:txBody>
                    <a:bodyPr/>
                    <a:lstStyle/>
                    <a:p>
                      <a:pPr algn="ctr"/>
                      <a:r>
                        <a:rPr lang="en-US" sz="2400" dirty="0" err="1"/>
                        <a:t>WIMPs</a:t>
                      </a:r>
                      <a:r>
                        <a:rPr lang="en-US" sz="2400" dirty="0"/>
                        <a:t>?</a:t>
                      </a:r>
                    </a:p>
                    <a:p>
                      <a:pPr algn="ctr"/>
                      <a:r>
                        <a:rPr lang="en-US" sz="2400" dirty="0" err="1"/>
                        <a:t>Axions</a:t>
                      </a:r>
                      <a:r>
                        <a:rPr lang="en-US" sz="2400" dirty="0"/>
                        <a:t>?</a:t>
                      </a:r>
                    </a:p>
                  </a:txBody>
                  <a:tcPr marL="88751" marR="88751" marT="44375" marB="44375"/>
                </a:tc>
                <a:tc>
                  <a:txBody>
                    <a:bodyPr/>
                    <a:lstStyle/>
                    <a:p>
                      <a:pPr algn="ctr"/>
                      <a:r>
                        <a:rPr lang="en-US" sz="2400" dirty="0"/>
                        <a:t>&gt;100GeV</a:t>
                      </a:r>
                    </a:p>
                    <a:p>
                      <a:pPr algn="ctr"/>
                      <a:r>
                        <a:rPr lang="en-US" sz="2400" dirty="0"/>
                        <a:t>&lt;</a:t>
                      </a:r>
                      <a:r>
                        <a:rPr lang="en-US" sz="2400" dirty="0" err="1"/>
                        <a:t>meV</a:t>
                      </a:r>
                      <a:endParaRPr lang="en-US" sz="2400" dirty="0"/>
                    </a:p>
                  </a:txBody>
                  <a:tcPr marL="88751" marR="88751" marT="44375" marB="44375"/>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&lt;10</a:t>
                      </a:r>
                      <a:r>
                        <a:rPr lang="en-US" sz="2400" baseline="30000" dirty="0"/>
                        <a:t>77</a:t>
                      </a:r>
                      <a:endParaRPr lang="en-US" sz="24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&gt;10</a:t>
                      </a:r>
                      <a:r>
                        <a:rPr lang="en-US" sz="2400" baseline="30000" dirty="0"/>
                        <a:t>91</a:t>
                      </a:r>
                      <a:endParaRPr lang="en-US" sz="2400" dirty="0"/>
                    </a:p>
                    <a:p>
                      <a:pPr algn="ctr"/>
                      <a:endParaRPr lang="en-US" sz="2400" dirty="0"/>
                    </a:p>
                  </a:txBody>
                  <a:tcPr marL="88751" marR="88751" marT="44375" marB="44375"/>
                </a:tc>
                <a:tc>
                  <a:txBody>
                    <a:bodyPr/>
                    <a:lstStyle/>
                    <a:p>
                      <a:pPr algn="ctr"/>
                      <a:r>
                        <a:rPr lang="en-US" sz="2400" dirty="0"/>
                        <a:t>25%</a:t>
                      </a:r>
                    </a:p>
                  </a:txBody>
                  <a:tcPr marL="88751" marR="88751" marT="44375" marB="44375"/>
                </a:tc>
                <a:extLst>
                  <a:ext uri="{0D108BD9-81ED-4DB2-BD59-A6C34878D82A}">
                    <a16:rowId xmlns:a16="http://schemas.microsoft.com/office/drawing/2014/main" val="10004"/>
                  </a:ext>
                </a:extLst>
              </a:tr>
              <a:tr h="911975">
                <a:tc>
                  <a:txBody>
                    <a:bodyPr/>
                    <a:lstStyle/>
                    <a:p>
                      <a:r>
                        <a:rPr lang="en-US" sz="2400" dirty="0"/>
                        <a:t>Dark </a:t>
                      </a:r>
                    </a:p>
                    <a:p>
                      <a:r>
                        <a:rPr lang="en-US" sz="2400" dirty="0"/>
                        <a:t>Energy</a:t>
                      </a:r>
                    </a:p>
                  </a:txBody>
                  <a:tcPr marL="88751" marR="88751" marT="44375" marB="44375"/>
                </a:tc>
                <a:tc>
                  <a:txBody>
                    <a:bodyPr/>
                    <a:lstStyle/>
                    <a:p>
                      <a:pPr algn="ctr"/>
                      <a:r>
                        <a:rPr lang="en-US" sz="2400" dirty="0"/>
                        <a:t>?</a:t>
                      </a:r>
                    </a:p>
                  </a:txBody>
                  <a:tcPr marL="88751" marR="88751" marT="44375" marB="44375"/>
                </a:tc>
                <a:tc>
                  <a:txBody>
                    <a:bodyPr/>
                    <a:lstStyle/>
                    <a:p>
                      <a:pPr algn="ctr"/>
                      <a:r>
                        <a:rPr lang="en-US" sz="2400" dirty="0"/>
                        <a:t>10</a:t>
                      </a:r>
                      <a:r>
                        <a:rPr lang="en-US" sz="2400" baseline="30000" dirty="0"/>
                        <a:t>-33 </a:t>
                      </a:r>
                      <a:r>
                        <a:rPr lang="en-US" sz="2400" baseline="0" dirty="0" err="1"/>
                        <a:t>meV</a:t>
                      </a:r>
                      <a:endParaRPr lang="en-US" sz="2400" baseline="0" dirty="0"/>
                    </a:p>
                  </a:txBody>
                  <a:tcPr marL="88751" marR="88751" marT="44375" marB="44375"/>
                </a:tc>
                <a:tc>
                  <a:txBody>
                    <a:bodyPr/>
                    <a:lstStyle/>
                    <a:p>
                      <a:pPr algn="ctr"/>
                      <a:r>
                        <a:rPr lang="en-US" sz="2400" dirty="0"/>
                        <a:t>?</a:t>
                      </a:r>
                    </a:p>
                  </a:txBody>
                  <a:tcPr marL="88751" marR="88751" marT="44375" marB="44375"/>
                </a:tc>
                <a:tc>
                  <a:txBody>
                    <a:bodyPr/>
                    <a:lstStyle/>
                    <a:p>
                      <a:pPr algn="ctr"/>
                      <a:r>
                        <a:rPr lang="en-US" sz="2400" dirty="0"/>
                        <a:t>70%</a:t>
                      </a:r>
                    </a:p>
                  </a:txBody>
                  <a:tcPr marL="88751" marR="88751" marT="44375" marB="4437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657756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bwMode="auto">
          <a:xfrm>
            <a:off x="7208520" y="7077922"/>
            <a:ext cx="234696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defPPr>
              <a:defRPr lang="en-US"/>
            </a:defPPr>
            <a:lvl1pPr algn="r" rtl="0" fontAlgn="base">
              <a:spcBef>
                <a:spcPct val="0"/>
              </a:spcBef>
              <a:spcAft>
                <a:spcPct val="0"/>
              </a:spcAft>
              <a:defRPr sz="1600" kern="1200">
                <a:solidFill>
                  <a:schemeClr val="bg1"/>
                </a:solidFill>
                <a:latin typeface="Arial" pitchFamily="-107" charset="0"/>
                <a:ea typeface="+mn-ea"/>
                <a:cs typeface="+mn-cs"/>
              </a:defRPr>
            </a:lvl1pPr>
            <a:lvl2pPr marL="509352" algn="l" rtl="0" fontAlgn="base">
              <a:spcBef>
                <a:spcPct val="0"/>
              </a:spcBef>
              <a:spcAft>
                <a:spcPct val="0"/>
              </a:spcAft>
              <a:defRPr kern="1200">
                <a:solidFill>
                  <a:schemeClr val="tx1"/>
                </a:solidFill>
                <a:latin typeface="Arial" pitchFamily="-107" charset="0"/>
                <a:ea typeface="+mn-ea"/>
                <a:cs typeface="+mn-cs"/>
              </a:defRPr>
            </a:lvl2pPr>
            <a:lvl3pPr marL="1018705" algn="l" rtl="0" fontAlgn="base">
              <a:spcBef>
                <a:spcPct val="0"/>
              </a:spcBef>
              <a:spcAft>
                <a:spcPct val="0"/>
              </a:spcAft>
              <a:defRPr kern="1200">
                <a:solidFill>
                  <a:schemeClr val="tx1"/>
                </a:solidFill>
                <a:latin typeface="Arial" pitchFamily="-107" charset="0"/>
                <a:ea typeface="+mn-ea"/>
                <a:cs typeface="+mn-cs"/>
              </a:defRPr>
            </a:lvl3pPr>
            <a:lvl4pPr marL="1528058" algn="l" rtl="0" fontAlgn="base">
              <a:spcBef>
                <a:spcPct val="0"/>
              </a:spcBef>
              <a:spcAft>
                <a:spcPct val="0"/>
              </a:spcAft>
              <a:defRPr kern="1200">
                <a:solidFill>
                  <a:schemeClr val="tx1"/>
                </a:solidFill>
                <a:latin typeface="Arial" pitchFamily="-107" charset="0"/>
                <a:ea typeface="+mn-ea"/>
                <a:cs typeface="+mn-cs"/>
              </a:defRPr>
            </a:lvl4pPr>
            <a:lvl5pPr marL="2037411" algn="l" rtl="0" fontAlgn="base">
              <a:spcBef>
                <a:spcPct val="0"/>
              </a:spcBef>
              <a:spcAft>
                <a:spcPct val="0"/>
              </a:spcAft>
              <a:defRPr kern="1200">
                <a:solidFill>
                  <a:schemeClr val="tx1"/>
                </a:solidFill>
                <a:latin typeface="Arial" pitchFamily="-107" charset="0"/>
                <a:ea typeface="+mn-ea"/>
                <a:cs typeface="+mn-cs"/>
              </a:defRPr>
            </a:lvl5pPr>
            <a:lvl6pPr marL="2546764" algn="l" defTabSz="509352" rtl="0" eaLnBrk="1" latinLnBrk="0" hangingPunct="1">
              <a:defRPr kern="1200">
                <a:solidFill>
                  <a:schemeClr val="tx1"/>
                </a:solidFill>
                <a:latin typeface="Arial" pitchFamily="-107" charset="0"/>
                <a:ea typeface="+mn-ea"/>
                <a:cs typeface="+mn-cs"/>
              </a:defRPr>
            </a:lvl6pPr>
            <a:lvl7pPr marL="3056116" algn="l" defTabSz="509352" rtl="0" eaLnBrk="1" latinLnBrk="0" hangingPunct="1">
              <a:defRPr kern="1200">
                <a:solidFill>
                  <a:schemeClr val="tx1"/>
                </a:solidFill>
                <a:latin typeface="Arial" pitchFamily="-107" charset="0"/>
                <a:ea typeface="+mn-ea"/>
                <a:cs typeface="+mn-cs"/>
              </a:defRPr>
            </a:lvl7pPr>
            <a:lvl8pPr marL="3565469" algn="l" defTabSz="509352" rtl="0" eaLnBrk="1" latinLnBrk="0" hangingPunct="1">
              <a:defRPr kern="1200">
                <a:solidFill>
                  <a:schemeClr val="tx1"/>
                </a:solidFill>
                <a:latin typeface="Arial" pitchFamily="-107" charset="0"/>
                <a:ea typeface="+mn-ea"/>
                <a:cs typeface="+mn-cs"/>
              </a:defRPr>
            </a:lvl8pPr>
            <a:lvl9pPr marL="4074821" algn="l" defTabSz="509352" rtl="0" eaLnBrk="1" latinLnBrk="0" hangingPunct="1">
              <a:defRPr kern="1200">
                <a:solidFill>
                  <a:schemeClr val="tx1"/>
                </a:solidFill>
                <a:latin typeface="Arial" pitchFamily="-107" charset="0"/>
                <a:ea typeface="+mn-ea"/>
                <a:cs typeface="+mn-cs"/>
              </a:defRPr>
            </a:lvl9pPr>
          </a:lstStyle>
          <a:p>
            <a:pPr>
              <a:defRPr/>
            </a:pPr>
            <a:fld id="{EB07B666-0005-D843-B37B-9851DF6282A0}" type="slidenum">
              <a:rPr lang="en-US" smtClean="0"/>
              <a:pPr>
                <a:defRPr/>
              </a:pPr>
              <a:t>30</a:t>
            </a:fld>
            <a:endParaRPr lang="en-US"/>
          </a:p>
        </p:txBody>
      </p:sp>
      <p:pic>
        <p:nvPicPr>
          <p:cNvPr id="5" name="Picture 4" descr="PtolomeyFrontPage.pdf"/>
          <p:cNvPicPr>
            <a:picLocks noChangeAspect="1"/>
          </p:cNvPicPr>
          <p:nvPr/>
        </p:nvPicPr>
        <p:blipFill rotWithShape="1">
          <a:blip r:embed="rId2"/>
          <a:srcRect l="-754" t="13824" r="-831" b="31471"/>
          <a:stretch/>
        </p:blipFill>
        <p:spPr>
          <a:xfrm>
            <a:off x="2262114" y="1420088"/>
            <a:ext cx="7519147" cy="5905020"/>
          </a:xfrm>
          <a:prstGeom prst="rect">
            <a:avLst/>
          </a:prstGeom>
        </p:spPr>
      </p:pic>
      <p:sp>
        <p:nvSpPr>
          <p:cNvPr id="8" name="Rectangle 2"/>
          <p:cNvSpPr>
            <a:spLocks noGrp="1" noChangeArrowheads="1"/>
          </p:cNvSpPr>
          <p:nvPr>
            <p:ph type="title"/>
          </p:nvPr>
        </p:nvSpPr>
        <p:spPr>
          <a:xfrm>
            <a:off x="1917326" y="159242"/>
            <a:ext cx="7987553" cy="1143000"/>
          </a:xfrm>
          <a:effectLst/>
        </p:spPr>
        <p:txBody>
          <a:bodyPr>
            <a:noAutofit/>
          </a:bodyPr>
          <a:lstStyle/>
          <a:p>
            <a:pPr algn="ctr"/>
            <a:r>
              <a:rPr lang="it-IT" sz="4000" dirty="0">
                <a:ln>
                  <a:solidFill>
                    <a:schemeClr val="bg1"/>
                  </a:solidFill>
                </a:ln>
                <a:solidFill>
                  <a:schemeClr val="tx1"/>
                </a:solidFill>
                <a:latin typeface="Arial" charset="0"/>
                <a:ea typeface="Arial" charset="0"/>
                <a:cs typeface="Arial" charset="0"/>
              </a:rPr>
              <a:t>PTOLEMY project</a:t>
            </a:r>
            <a:br>
              <a:rPr lang="it-IT" sz="4000" dirty="0">
                <a:ln>
                  <a:solidFill>
                    <a:schemeClr val="bg1"/>
                  </a:solidFill>
                </a:ln>
                <a:solidFill>
                  <a:schemeClr val="tx1"/>
                </a:solidFill>
                <a:latin typeface="Arial" charset="0"/>
                <a:ea typeface="Arial" charset="0"/>
                <a:cs typeface="Arial" charset="0"/>
              </a:rPr>
            </a:br>
            <a:r>
              <a:rPr lang="en-US" sz="2000" b="1" dirty="0">
                <a:ln>
                  <a:solidFill>
                    <a:schemeClr val="bg1"/>
                  </a:solidFill>
                </a:ln>
                <a:solidFill>
                  <a:schemeClr val="tx1"/>
                </a:solidFill>
                <a:effectLst/>
                <a:latin typeface="Arial" charset="0"/>
                <a:ea typeface="Arial" charset="0"/>
                <a:cs typeface="Arial" charset="0"/>
              </a:rPr>
              <a:t>started thanks to the effort of C. Tully at the Princeton University</a:t>
            </a:r>
            <a:br>
              <a:rPr lang="en-US" sz="2000" b="1" dirty="0">
                <a:ln>
                  <a:solidFill>
                    <a:schemeClr val="bg1"/>
                  </a:solidFill>
                </a:ln>
                <a:solidFill>
                  <a:schemeClr val="tx1"/>
                </a:solidFill>
                <a:effectLst/>
                <a:latin typeface="Arial" charset="0"/>
                <a:ea typeface="Arial" charset="0"/>
                <a:cs typeface="Arial" charset="0"/>
              </a:rPr>
            </a:br>
            <a:r>
              <a:rPr lang="en-US" sz="2000" b="1" dirty="0">
                <a:ln>
                  <a:solidFill>
                    <a:schemeClr val="bg1"/>
                  </a:solidFill>
                </a:ln>
                <a:solidFill>
                  <a:schemeClr val="tx1"/>
                </a:solidFill>
                <a:effectLst/>
                <a:latin typeface="Arial" charset="0"/>
                <a:ea typeface="Arial" charset="0"/>
                <a:cs typeface="Arial" charset="0"/>
              </a:rPr>
              <a:t> </a:t>
            </a:r>
            <a:br>
              <a:rPr lang="en-US" sz="2000" b="1" dirty="0">
                <a:ln>
                  <a:solidFill>
                    <a:schemeClr val="bg1"/>
                  </a:solidFill>
                </a:ln>
                <a:solidFill>
                  <a:schemeClr val="tx1"/>
                </a:solidFill>
                <a:effectLst/>
                <a:latin typeface="Arial" charset="0"/>
                <a:ea typeface="Arial" charset="0"/>
                <a:cs typeface="Arial" charset="0"/>
              </a:rPr>
            </a:br>
            <a:endParaRPr lang="it-IT" sz="2000" b="1" dirty="0">
              <a:ln>
                <a:solidFill>
                  <a:schemeClr val="bg1"/>
                </a:solid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46782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B29C-BAD0-734F-8D2F-27680540978C}"/>
              </a:ext>
            </a:extLst>
          </p:cNvPr>
          <p:cNvSpPr>
            <a:spLocks noGrp="1"/>
          </p:cNvSpPr>
          <p:nvPr>
            <p:ph type="title"/>
          </p:nvPr>
        </p:nvSpPr>
        <p:spPr>
          <a:xfrm>
            <a:off x="838200" y="333374"/>
            <a:ext cx="10515600" cy="1500188"/>
          </a:xfrm>
        </p:spPr>
        <p:txBody>
          <a:bodyPr/>
          <a:lstStyle/>
          <a:p>
            <a:pPr algn="ctr"/>
            <a:r>
              <a:rPr lang="en-US" dirty="0"/>
              <a:t>To Conclude</a:t>
            </a:r>
          </a:p>
        </p:txBody>
      </p:sp>
      <p:sp>
        <p:nvSpPr>
          <p:cNvPr id="4" name="TextBox 3">
            <a:extLst>
              <a:ext uri="{FF2B5EF4-FFF2-40B4-BE49-F238E27FC236}">
                <a16:creationId xmlns:a16="http://schemas.microsoft.com/office/drawing/2014/main" id="{40D3E2BE-4F89-A649-947E-F4343432FBC6}"/>
              </a:ext>
            </a:extLst>
          </p:cNvPr>
          <p:cNvSpPr txBox="1"/>
          <p:nvPr/>
        </p:nvSpPr>
        <p:spPr>
          <a:xfrm>
            <a:off x="1289215" y="2786062"/>
            <a:ext cx="9162122"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800" dirty="0"/>
              <a:t>The discussion on Relic Neutrino Detection restarted </a:t>
            </a:r>
          </a:p>
          <a:p>
            <a:pPr marL="0" marR="0" indent="0" algn="ctr" defTabSz="457200" rtl="0" fontAlgn="auto" latinLnBrk="0" hangingPunct="0">
              <a:lnSpc>
                <a:spcPct val="100000"/>
              </a:lnSpc>
              <a:spcBef>
                <a:spcPts val="0"/>
              </a:spcBef>
              <a:spcAft>
                <a:spcPts val="0"/>
              </a:spcAft>
              <a:buClrTx/>
              <a:buSzTx/>
              <a:buFontTx/>
              <a:buNone/>
              <a:tabLst/>
            </a:pPr>
            <a:r>
              <a:rPr lang="en-US" sz="2800" dirty="0"/>
              <a:t>a</a:t>
            </a:r>
            <a:r>
              <a:rPr kumimoji="0" lang="en-US" sz="2800" b="0" i="0" u="none" strike="noStrike" cap="none" spc="0" normalizeH="0" baseline="0" dirty="0">
                <a:ln>
                  <a:noFill/>
                </a:ln>
                <a:solidFill>
                  <a:srgbClr val="000000"/>
                </a:solidFill>
                <a:effectLst/>
                <a:uFillTx/>
                <a:latin typeface="Century Gothic"/>
                <a:ea typeface="Century Gothic"/>
                <a:cs typeface="Century Gothic"/>
                <a:sym typeface="Century Gothic"/>
              </a:rPr>
              <a:t>fter long time that it was believed to be dead. </a:t>
            </a:r>
          </a:p>
        </p:txBody>
      </p:sp>
    </p:spTree>
    <p:extLst>
      <p:ext uri="{BB962C8B-B14F-4D97-AF65-F5344CB8AC3E}">
        <p14:creationId xmlns:p14="http://schemas.microsoft.com/office/powerpoint/2010/main" val="41097472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2518" y="1581328"/>
            <a:ext cx="5499165" cy="52766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179202" name="Rectangle 1026"/>
          <p:cNvSpPr>
            <a:spLocks noGrp="1" noChangeArrowheads="1"/>
          </p:cNvSpPr>
          <p:nvPr>
            <p:ph type="title"/>
          </p:nvPr>
        </p:nvSpPr>
        <p:spPr>
          <a:xfrm>
            <a:off x="2499021" y="-79566"/>
            <a:ext cx="8875059" cy="1359195"/>
          </a:xfrm>
          <a:noFill/>
        </p:spPr>
        <p:txBody>
          <a:bodyPr/>
          <a:lstStyle/>
          <a:p>
            <a:pPr eaLnBrk="1" hangingPunct="1">
              <a:defRPr/>
            </a:pPr>
            <a:r>
              <a:rPr lang="en-GB" sz="4000" dirty="0">
                <a:latin typeface="Arial" pitchFamily="-108" charset="0"/>
                <a:ea typeface="+mj-ea"/>
                <a:cs typeface="+mj-cs"/>
              </a:rPr>
              <a:t>Cosmological Relic Neutrinos</a:t>
            </a:r>
            <a:br>
              <a:rPr lang="en-GB" sz="3494" dirty="0">
                <a:latin typeface="Arial" pitchFamily="-108" charset="0"/>
                <a:ea typeface="+mj-ea"/>
                <a:cs typeface="+mj-cs"/>
              </a:rPr>
            </a:br>
            <a:endParaRPr lang="en-GB" sz="2135" dirty="0">
              <a:solidFill>
                <a:schemeClr val="tx1"/>
              </a:solidFill>
              <a:latin typeface="Arial" pitchFamily="-108" charset="0"/>
              <a:ea typeface="+mj-ea"/>
              <a:cs typeface="+mj-cs"/>
            </a:endParaRPr>
          </a:p>
        </p:txBody>
      </p:sp>
      <p:sp>
        <p:nvSpPr>
          <p:cNvPr id="18435" name="Rectangle 1028"/>
          <p:cNvSpPr>
            <a:spLocks noChangeArrowheads="1"/>
          </p:cNvSpPr>
          <p:nvPr/>
        </p:nvSpPr>
        <p:spPr bwMode="auto">
          <a:xfrm>
            <a:off x="3163675" y="762235"/>
            <a:ext cx="7246423" cy="363946"/>
          </a:xfrm>
          <a:prstGeom prst="rect">
            <a:avLst/>
          </a:prstGeom>
          <a:noFill/>
          <a:ln w="9525">
            <a:noFill/>
            <a:miter lim="800000"/>
            <a:headEnd/>
            <a:tailEnd/>
          </a:ln>
        </p:spPr>
        <p:txBody>
          <a:bodyPr wrap="square">
            <a:prstTxWarp prst="textNoShape">
              <a:avLst/>
            </a:prstTxWarp>
            <a:spAutoFit/>
          </a:bodyPr>
          <a:lstStyle/>
          <a:p>
            <a:pPr algn="just"/>
            <a:r>
              <a:rPr lang="it-IT" sz="1765" dirty="0" err="1">
                <a:solidFill>
                  <a:schemeClr val="tx1"/>
                </a:solidFill>
                <a:latin typeface="Times New Roman"/>
                <a:cs typeface="Times New Roman"/>
              </a:rPr>
              <a:t>What</a:t>
            </a:r>
            <a:r>
              <a:rPr lang="it-IT" sz="1765" dirty="0">
                <a:solidFill>
                  <a:schemeClr val="tx1"/>
                </a:solidFill>
                <a:latin typeface="Times New Roman"/>
                <a:cs typeface="Times New Roman"/>
              </a:rPr>
              <a:t> </a:t>
            </a:r>
            <a:r>
              <a:rPr lang="it-IT" sz="1765" dirty="0" err="1">
                <a:solidFill>
                  <a:schemeClr val="tx1"/>
                </a:solidFill>
                <a:latin typeface="Times New Roman"/>
                <a:cs typeface="Times New Roman"/>
              </a:rPr>
              <a:t>we</a:t>
            </a:r>
            <a:r>
              <a:rPr lang="it-IT" sz="1765" dirty="0">
                <a:solidFill>
                  <a:schemeClr val="tx1"/>
                </a:solidFill>
                <a:latin typeface="Times New Roman"/>
                <a:cs typeface="Times New Roman"/>
              </a:rPr>
              <a:t> </a:t>
            </a:r>
            <a:r>
              <a:rPr lang="it-IT" sz="1765" dirty="0" err="1">
                <a:solidFill>
                  <a:schemeClr val="tx1"/>
                </a:solidFill>
                <a:latin typeface="Times New Roman"/>
                <a:cs typeface="Times New Roman"/>
              </a:rPr>
              <a:t>know</a:t>
            </a:r>
            <a:r>
              <a:rPr lang="it-IT" sz="1765" dirty="0">
                <a:solidFill>
                  <a:schemeClr val="tx1"/>
                </a:solidFill>
                <a:latin typeface="Times New Roman"/>
                <a:cs typeface="Times New Roman"/>
              </a:rPr>
              <a:t> </a:t>
            </a:r>
            <a:r>
              <a:rPr lang="it-IT" sz="1765" dirty="0" err="1">
                <a:solidFill>
                  <a:schemeClr val="tx1"/>
                </a:solidFill>
                <a:latin typeface="Times New Roman"/>
                <a:cs typeface="Times New Roman"/>
              </a:rPr>
              <a:t>about</a:t>
            </a:r>
            <a:r>
              <a:rPr lang="it-IT" sz="1765" dirty="0">
                <a:solidFill>
                  <a:schemeClr val="tx1"/>
                </a:solidFill>
                <a:latin typeface="Times New Roman"/>
                <a:cs typeface="Times New Roman"/>
              </a:rPr>
              <a:t> </a:t>
            </a:r>
            <a:r>
              <a:rPr lang="it-IT" sz="1765" dirty="0" err="1">
                <a:solidFill>
                  <a:schemeClr val="tx1"/>
                </a:solidFill>
                <a:latin typeface="Times New Roman"/>
                <a:cs typeface="Times New Roman"/>
              </a:rPr>
              <a:t>Cosmological</a:t>
            </a:r>
            <a:r>
              <a:rPr lang="it-IT" sz="1765" dirty="0">
                <a:solidFill>
                  <a:schemeClr val="tx1"/>
                </a:solidFill>
                <a:latin typeface="Times New Roman"/>
                <a:cs typeface="Times New Roman"/>
              </a:rPr>
              <a:t> Neutrino Background (CNB)</a:t>
            </a:r>
            <a:endParaRPr lang="en-GB" sz="1765" dirty="0">
              <a:solidFill>
                <a:schemeClr val="tx1"/>
              </a:solidFill>
              <a:latin typeface="Times New Roman"/>
              <a:cs typeface="Times New Roman"/>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76248374"/>
              </p:ext>
            </p:extLst>
          </p:nvPr>
        </p:nvGraphicFramePr>
        <p:xfrm>
          <a:off x="1228253" y="2464982"/>
          <a:ext cx="3034144" cy="628501"/>
        </p:xfrm>
        <a:graphic>
          <a:graphicData uri="http://schemas.openxmlformats.org/presentationml/2006/ole">
            <mc:AlternateContent xmlns:mc="http://schemas.openxmlformats.org/markup-compatibility/2006">
              <mc:Choice xmlns:v="urn:schemas-microsoft-com:vml" Requires="v">
                <p:oleObj spid="_x0000_s2121" name="Equation" r:id="rId4" imgW="1778000" imgH="368300" progId="Equation.3">
                  <p:embed/>
                </p:oleObj>
              </mc:Choice>
              <mc:Fallback>
                <p:oleObj name="Equation" r:id="rId4" imgW="1778000" imgH="36830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253" y="2464982"/>
                        <a:ext cx="3034144" cy="628501"/>
                      </a:xfrm>
                      <a:prstGeom prst="rect">
                        <a:avLst/>
                      </a:prstGeom>
                      <a:noFill/>
                    </p:spPr>
                  </p:pic>
                </p:oleObj>
              </mc:Fallback>
            </mc:AlternateContent>
          </a:graphicData>
        </a:graphic>
      </p:graphicFrame>
      <p:sp>
        <p:nvSpPr>
          <p:cNvPr id="7" name="TextBox 6"/>
          <p:cNvSpPr txBox="1"/>
          <p:nvPr/>
        </p:nvSpPr>
        <p:spPr>
          <a:xfrm>
            <a:off x="4605852" y="2502518"/>
            <a:ext cx="1686680" cy="309637"/>
          </a:xfrm>
          <a:prstGeom prst="rect">
            <a:avLst/>
          </a:prstGeom>
          <a:noFill/>
        </p:spPr>
        <p:txBody>
          <a:bodyPr wrap="none" rtlCol="0">
            <a:spAutoFit/>
          </a:bodyPr>
          <a:lstStyle/>
          <a:p>
            <a:r>
              <a:rPr lang="en-US" sz="1412" dirty="0"/>
              <a:t>density per flavor</a:t>
            </a:r>
          </a:p>
        </p:txBody>
      </p:sp>
      <p:graphicFrame>
        <p:nvGraphicFramePr>
          <p:cNvPr id="59395" name="Object 3"/>
          <p:cNvGraphicFramePr>
            <a:graphicFrameLocks noChangeAspect="1"/>
          </p:cNvGraphicFramePr>
          <p:nvPr>
            <p:extLst>
              <p:ext uri="{D42A27DB-BD31-4B8C-83A1-F6EECF244321}">
                <p14:modId xmlns:p14="http://schemas.microsoft.com/office/powerpoint/2010/main" val="2279309358"/>
              </p:ext>
            </p:extLst>
          </p:nvPr>
        </p:nvGraphicFramePr>
        <p:xfrm>
          <a:off x="1228253" y="4242502"/>
          <a:ext cx="2977854" cy="356629"/>
        </p:xfrm>
        <a:graphic>
          <a:graphicData uri="http://schemas.openxmlformats.org/presentationml/2006/ole">
            <mc:AlternateContent xmlns:mc="http://schemas.openxmlformats.org/markup-compatibility/2006">
              <mc:Choice xmlns:v="urn:schemas-microsoft-com:vml" Requires="v">
                <p:oleObj spid="_x0000_s2122" name="Equation" r:id="rId6" imgW="1905000" imgH="228600" progId="Equation.3">
                  <p:embed/>
                </p:oleObj>
              </mc:Choice>
              <mc:Fallback>
                <p:oleObj name="Equation" r:id="rId6" imgW="1905000" imgH="228600" progId="Equation.3">
                  <p:embed/>
                  <p:pic>
                    <p:nvPicPr>
                      <p:cNvPr id="593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253" y="4242502"/>
                        <a:ext cx="2977854" cy="356629"/>
                      </a:xfrm>
                      <a:prstGeom prst="rect">
                        <a:avLst/>
                      </a:prstGeom>
                      <a:noFill/>
                    </p:spPr>
                  </p:pic>
                </p:oleObj>
              </mc:Fallback>
            </mc:AlternateContent>
          </a:graphicData>
        </a:graphic>
      </p:graphicFrame>
      <p:sp>
        <p:nvSpPr>
          <p:cNvPr id="8" name="TextBox 7"/>
          <p:cNvSpPr txBox="1"/>
          <p:nvPr/>
        </p:nvSpPr>
        <p:spPr>
          <a:xfrm>
            <a:off x="4557643" y="4235020"/>
            <a:ext cx="1994457" cy="309637"/>
          </a:xfrm>
          <a:prstGeom prst="rect">
            <a:avLst/>
          </a:prstGeom>
          <a:noFill/>
        </p:spPr>
        <p:txBody>
          <a:bodyPr wrap="none" rtlCol="0">
            <a:spAutoFit/>
          </a:bodyPr>
          <a:lstStyle/>
          <a:p>
            <a:r>
              <a:rPr lang="en-US" sz="1412" dirty="0"/>
              <a:t>mean kinetic energy</a:t>
            </a:r>
          </a:p>
        </p:txBody>
      </p:sp>
      <p:graphicFrame>
        <p:nvGraphicFramePr>
          <p:cNvPr id="59396" name="Object 4"/>
          <p:cNvGraphicFramePr>
            <a:graphicFrameLocks noChangeAspect="1"/>
          </p:cNvGraphicFramePr>
          <p:nvPr>
            <p:extLst>
              <p:ext uri="{D42A27DB-BD31-4B8C-83A1-F6EECF244321}">
                <p14:modId xmlns:p14="http://schemas.microsoft.com/office/powerpoint/2010/main" val="538666450"/>
              </p:ext>
            </p:extLst>
          </p:nvPr>
        </p:nvGraphicFramePr>
        <p:xfrm>
          <a:off x="1221871" y="6065095"/>
          <a:ext cx="2389590" cy="430955"/>
        </p:xfrm>
        <a:graphic>
          <a:graphicData uri="http://schemas.openxmlformats.org/presentationml/2006/ole">
            <mc:AlternateContent xmlns:mc="http://schemas.openxmlformats.org/markup-compatibility/2006">
              <mc:Choice xmlns:v="urn:schemas-microsoft-com:vml" Requires="v">
                <p:oleObj spid="_x0000_s2123" name="Equation" r:id="rId8" imgW="1409700" imgH="254000" progId="Equation.3">
                  <p:embed/>
                </p:oleObj>
              </mc:Choice>
              <mc:Fallback>
                <p:oleObj name="Equation" r:id="rId8" imgW="1409700" imgH="254000" progId="Equation.3">
                  <p:embed/>
                  <p:pic>
                    <p:nvPicPr>
                      <p:cNvPr id="5939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1871" y="6065095"/>
                        <a:ext cx="2389590" cy="430955"/>
                      </a:xfrm>
                      <a:prstGeom prst="rect">
                        <a:avLst/>
                      </a:prstGeom>
                      <a:noFill/>
                    </p:spPr>
                  </p:pic>
                </p:oleObj>
              </mc:Fallback>
            </mc:AlternateContent>
          </a:graphicData>
        </a:graphic>
      </p:graphicFrame>
      <p:graphicFrame>
        <p:nvGraphicFramePr>
          <p:cNvPr id="59397" name="Object 5"/>
          <p:cNvGraphicFramePr>
            <a:graphicFrameLocks noChangeAspect="1"/>
          </p:cNvGraphicFramePr>
          <p:nvPr>
            <p:extLst>
              <p:ext uri="{D42A27DB-BD31-4B8C-83A1-F6EECF244321}">
                <p14:modId xmlns:p14="http://schemas.microsoft.com/office/powerpoint/2010/main" val="3757097375"/>
              </p:ext>
            </p:extLst>
          </p:nvPr>
        </p:nvGraphicFramePr>
        <p:xfrm>
          <a:off x="1250883" y="3107888"/>
          <a:ext cx="2588095" cy="752023"/>
        </p:xfrm>
        <a:graphic>
          <a:graphicData uri="http://schemas.openxmlformats.org/presentationml/2006/ole">
            <mc:AlternateContent xmlns:mc="http://schemas.openxmlformats.org/markup-compatibility/2006">
              <mc:Choice xmlns:v="urn:schemas-microsoft-com:vml" Requires="v">
                <p:oleObj spid="_x0000_s2124" name="Equation" r:id="rId10" imgW="1485900" imgH="431800" progId="Equation.3">
                  <p:embed/>
                </p:oleObj>
              </mc:Choice>
              <mc:Fallback>
                <p:oleObj name="Equation" r:id="rId10" imgW="1485900" imgH="431800" progId="Equation.3">
                  <p:embed/>
                  <p:pic>
                    <p:nvPicPr>
                      <p:cNvPr id="5939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0883" y="3107888"/>
                        <a:ext cx="2588095" cy="752023"/>
                      </a:xfrm>
                      <a:prstGeom prst="rect">
                        <a:avLst/>
                      </a:prstGeom>
                      <a:noFill/>
                    </p:spPr>
                  </p:pic>
                </p:oleObj>
              </mc:Fallback>
            </mc:AlternateContent>
          </a:graphicData>
        </a:graphic>
      </p:graphicFrame>
      <p:sp>
        <p:nvSpPr>
          <p:cNvPr id="11" name="TextBox 10"/>
          <p:cNvSpPr txBox="1"/>
          <p:nvPr/>
        </p:nvSpPr>
        <p:spPr>
          <a:xfrm>
            <a:off x="4608340" y="3342090"/>
            <a:ext cx="1293944" cy="309637"/>
          </a:xfrm>
          <a:prstGeom prst="rect">
            <a:avLst/>
          </a:prstGeom>
          <a:noFill/>
        </p:spPr>
        <p:txBody>
          <a:bodyPr wrap="none" rtlCol="0">
            <a:spAutoFit/>
          </a:bodyPr>
          <a:lstStyle/>
          <a:p>
            <a:r>
              <a:rPr lang="en-US" sz="1412" dirty="0"/>
              <a:t>temperature</a:t>
            </a:r>
          </a:p>
        </p:txBody>
      </p:sp>
      <p:sp>
        <p:nvSpPr>
          <p:cNvPr id="12" name="TextBox 11"/>
          <p:cNvSpPr txBox="1"/>
          <p:nvPr/>
        </p:nvSpPr>
        <p:spPr>
          <a:xfrm>
            <a:off x="4557643" y="5435089"/>
            <a:ext cx="1818476" cy="1613455"/>
          </a:xfrm>
          <a:prstGeom prst="rect">
            <a:avLst/>
          </a:prstGeom>
          <a:noFill/>
        </p:spPr>
        <p:txBody>
          <a:bodyPr wrap="square" rtlCol="0">
            <a:spAutoFit/>
          </a:bodyPr>
          <a:lstStyle/>
          <a:p>
            <a:r>
              <a:rPr lang="en-US" sz="1412" dirty="0" err="1"/>
              <a:t>p</a:t>
            </a:r>
            <a:r>
              <a:rPr lang="en-US" sz="1412" dirty="0"/>
              <a:t> distribution without</a:t>
            </a:r>
          </a:p>
          <a:p>
            <a:r>
              <a:rPr lang="en-US" sz="1412" dirty="0"/>
              <a:t>late-time small scale </a:t>
            </a:r>
          </a:p>
          <a:p>
            <a:r>
              <a:rPr lang="en-US" sz="1412" dirty="0"/>
              <a:t>clustering </a:t>
            </a:r>
          </a:p>
          <a:p>
            <a:r>
              <a:rPr lang="en-US" sz="1412" dirty="0"/>
              <a:t>and </a:t>
            </a:r>
            <a:r>
              <a:rPr lang="en-US" sz="1412" dirty="0">
                <a:latin typeface="Symbol" charset="2"/>
                <a:cs typeface="Symbol" charset="2"/>
              </a:rPr>
              <a:t>m/ </a:t>
            </a:r>
            <a:r>
              <a:rPr lang="en-US" sz="1412" dirty="0" err="1">
                <a:latin typeface="Times New Roman"/>
                <a:cs typeface="Times New Roman"/>
              </a:rPr>
              <a:t>T</a:t>
            </a:r>
            <a:r>
              <a:rPr lang="en-US" sz="1412" baseline="-25000" dirty="0" err="1">
                <a:latin typeface="Symbol" charset="2"/>
                <a:cs typeface="Symbol" charset="2"/>
              </a:rPr>
              <a:t>n</a:t>
            </a:r>
            <a:r>
              <a:rPr lang="en-US" sz="1412" dirty="0">
                <a:latin typeface="Symbol" charset="2"/>
                <a:cs typeface="Symbol" charset="2"/>
              </a:rPr>
              <a:t>&lt;0.1</a:t>
            </a:r>
            <a:endParaRPr lang="en-US" sz="1412" dirty="0"/>
          </a:p>
          <a:p>
            <a:endParaRPr lang="en-US" sz="1412" dirty="0"/>
          </a:p>
        </p:txBody>
      </p:sp>
      <p:graphicFrame>
        <p:nvGraphicFramePr>
          <p:cNvPr id="59398" name="Object 6"/>
          <p:cNvGraphicFramePr>
            <a:graphicFrameLocks noChangeAspect="1"/>
          </p:cNvGraphicFramePr>
          <p:nvPr>
            <p:extLst>
              <p:ext uri="{D42A27DB-BD31-4B8C-83A1-F6EECF244321}">
                <p14:modId xmlns:p14="http://schemas.microsoft.com/office/powerpoint/2010/main" val="3091568513"/>
              </p:ext>
            </p:extLst>
          </p:nvPr>
        </p:nvGraphicFramePr>
        <p:xfrm>
          <a:off x="1221871" y="1984562"/>
          <a:ext cx="2087796" cy="312784"/>
        </p:xfrm>
        <a:graphic>
          <a:graphicData uri="http://schemas.openxmlformats.org/presentationml/2006/ole">
            <mc:AlternateContent xmlns:mc="http://schemas.openxmlformats.org/markup-compatibility/2006">
              <mc:Choice xmlns:v="urn:schemas-microsoft-com:vml" Requires="v">
                <p:oleObj spid="_x0000_s2125" name="Equation" r:id="rId12" imgW="1104900" imgH="165100" progId="Equation.3">
                  <p:embed/>
                </p:oleObj>
              </mc:Choice>
              <mc:Fallback>
                <p:oleObj name="Equation" r:id="rId12" imgW="1104900" imgH="165100" progId="Equation.3">
                  <p:embed/>
                  <p:pic>
                    <p:nvPicPr>
                      <p:cNvPr id="59398"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1871" y="1984562"/>
                        <a:ext cx="2087796" cy="312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557643" y="1811793"/>
            <a:ext cx="1281120" cy="309637"/>
          </a:xfrm>
          <a:prstGeom prst="rect">
            <a:avLst/>
          </a:prstGeom>
          <a:noFill/>
        </p:spPr>
        <p:txBody>
          <a:bodyPr wrap="none" rtlCol="0">
            <a:spAutoFit/>
          </a:bodyPr>
          <a:lstStyle/>
          <a:p>
            <a:r>
              <a:rPr lang="en-US" sz="1412" dirty="0"/>
              <a:t>Date of birth</a:t>
            </a:r>
          </a:p>
        </p:txBody>
      </p:sp>
      <p:graphicFrame>
        <p:nvGraphicFramePr>
          <p:cNvPr id="59401" name="Object 9"/>
          <p:cNvGraphicFramePr>
            <a:graphicFrameLocks noChangeAspect="1"/>
          </p:cNvGraphicFramePr>
          <p:nvPr>
            <p:extLst>
              <p:ext uri="{D42A27DB-BD31-4B8C-83A1-F6EECF244321}">
                <p14:modId xmlns:p14="http://schemas.microsoft.com/office/powerpoint/2010/main" val="2591757067"/>
              </p:ext>
            </p:extLst>
          </p:nvPr>
        </p:nvGraphicFramePr>
        <p:xfrm>
          <a:off x="1221871" y="4928295"/>
          <a:ext cx="2087795" cy="754209"/>
        </p:xfrm>
        <a:graphic>
          <a:graphicData uri="http://schemas.openxmlformats.org/presentationml/2006/ole">
            <mc:AlternateContent xmlns:mc="http://schemas.openxmlformats.org/markup-compatibility/2006">
              <mc:Choice xmlns:v="urn:schemas-microsoft-com:vml" Requires="v">
                <p:oleObj spid="_x0000_s2126" name="Equation" r:id="rId14" imgW="1333500" imgH="482600" progId="Equation.3">
                  <p:embed/>
                </p:oleObj>
              </mc:Choice>
              <mc:Fallback>
                <p:oleObj name="Equation" r:id="rId14" imgW="1333500" imgH="482600" progId="Equation.3">
                  <p:embed/>
                  <p:pic>
                    <p:nvPicPr>
                      <p:cNvPr id="59401"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1871" y="4928295"/>
                        <a:ext cx="2087795" cy="754209"/>
                      </a:xfrm>
                      <a:prstGeom prst="rect">
                        <a:avLst/>
                      </a:prstGeom>
                      <a:noFill/>
                    </p:spPr>
                  </p:pic>
                </p:oleObj>
              </mc:Fallback>
            </mc:AlternateContent>
          </a:graphicData>
        </a:graphic>
      </p:graphicFrame>
      <p:sp>
        <p:nvSpPr>
          <p:cNvPr id="15" name="TextBox 14"/>
          <p:cNvSpPr txBox="1"/>
          <p:nvPr/>
        </p:nvSpPr>
        <p:spPr>
          <a:xfrm>
            <a:off x="4605852" y="4811122"/>
            <a:ext cx="1519968" cy="526939"/>
          </a:xfrm>
          <a:prstGeom prst="rect">
            <a:avLst/>
          </a:prstGeom>
          <a:noFill/>
        </p:spPr>
        <p:txBody>
          <a:bodyPr wrap="none" rtlCol="0">
            <a:spAutoFit/>
          </a:bodyPr>
          <a:lstStyle/>
          <a:p>
            <a:r>
              <a:rPr lang="en-US" sz="1412" dirty="0"/>
              <a:t>Wave function </a:t>
            </a:r>
          </a:p>
          <a:p>
            <a:r>
              <a:rPr lang="en-US" sz="1412" dirty="0"/>
              <a:t>extension</a:t>
            </a:r>
          </a:p>
        </p:txBody>
      </p:sp>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86586" y="3060467"/>
            <a:ext cx="4437529" cy="3501310"/>
          </a:xfrm>
          <a:prstGeom prst="rect">
            <a:avLst/>
          </a:prstGeom>
        </p:spPr>
      </p:pic>
      <p:sp>
        <p:nvSpPr>
          <p:cNvPr id="3" name="TextBox 2"/>
          <p:cNvSpPr txBox="1"/>
          <p:nvPr/>
        </p:nvSpPr>
        <p:spPr>
          <a:xfrm>
            <a:off x="7375293" y="2464982"/>
            <a:ext cx="3034805" cy="581057"/>
          </a:xfrm>
          <a:prstGeom prst="rect">
            <a:avLst/>
          </a:prstGeom>
          <a:noFill/>
        </p:spPr>
        <p:txBody>
          <a:bodyPr wrap="none" rtlCol="0">
            <a:spAutoFit/>
          </a:bodyPr>
          <a:lstStyle/>
          <a:p>
            <a:r>
              <a:rPr lang="en-US" sz="1588" dirty="0">
                <a:solidFill>
                  <a:schemeClr val="tx1">
                    <a:lumMod val="95000"/>
                    <a:lumOff val="5000"/>
                  </a:schemeClr>
                </a:solidFill>
              </a:rPr>
              <a:t>Highest flow among known </a:t>
            </a:r>
          </a:p>
          <a:p>
            <a:r>
              <a:rPr lang="en-US" sz="1588" dirty="0">
                <a:solidFill>
                  <a:schemeClr val="tx1">
                    <a:lumMod val="95000"/>
                    <a:lumOff val="5000"/>
                  </a:schemeClr>
                </a:solidFill>
              </a:rPr>
              <a:t>Components of the Universe </a:t>
            </a:r>
          </a:p>
        </p:txBody>
      </p:sp>
    </p:spTree>
    <p:extLst>
      <p:ext uri="{BB962C8B-B14F-4D97-AF65-F5344CB8AC3E}">
        <p14:creationId xmlns:p14="http://schemas.microsoft.com/office/powerpoint/2010/main" val="3738685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txBox="1">
            <a:spLocks noChangeArrowheads="1"/>
          </p:cNvSpPr>
          <p:nvPr/>
        </p:nvSpPr>
        <p:spPr bwMode="auto">
          <a:xfrm>
            <a:off x="1658471" y="2171700"/>
            <a:ext cx="8875059" cy="1331259"/>
          </a:xfrm>
          <a:prstGeom prst="rect">
            <a:avLst/>
          </a:prstGeom>
          <a:solidFill>
            <a:schemeClr val="bg1"/>
          </a:solidFill>
          <a:ln w="9525">
            <a:noFill/>
            <a:miter lim="800000"/>
            <a:headEnd/>
            <a:tailEnd/>
          </a:ln>
        </p:spPr>
        <p:txBody>
          <a:bodyPr vert="horz" wrap="square" lIns="88751" tIns="44375" rIns="88751" bIns="44375" numCol="1" anchor="ctr" anchorCtr="0" compatLnSpc="1">
            <a:prstTxWarp prst="textNoShape">
              <a:avLst/>
            </a:prstTxWarp>
          </a:bodyPr>
          <a:lstStyle/>
          <a:p>
            <a:pPr lvl="0" algn="ctr">
              <a:defRPr/>
            </a:pPr>
            <a:r>
              <a:rPr lang="en-US" sz="3177" dirty="0">
                <a:latin typeface="Arial"/>
                <a:cs typeface="Arial"/>
              </a:rPr>
              <a:t>The detection methods proposed so far</a:t>
            </a:r>
            <a:endParaRPr lang="en-GB" sz="3177" dirty="0">
              <a:effectLst>
                <a:outerShdw blurRad="38100" dist="38100" dir="2700000" algn="tl">
                  <a:srgbClr val="FFFFFF"/>
                </a:outerShdw>
              </a:effectLst>
              <a:latin typeface="Arial"/>
              <a:ea typeface="+mj-ea"/>
              <a:cs typeface="Arial"/>
            </a:endParaRPr>
          </a:p>
        </p:txBody>
      </p:sp>
    </p:spTree>
    <p:extLst>
      <p:ext uri="{BB962C8B-B14F-4D97-AF65-F5344CB8AC3E}">
        <p14:creationId xmlns:p14="http://schemas.microsoft.com/office/powerpoint/2010/main" val="39572803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9347" y="3748518"/>
            <a:ext cx="3131749" cy="90434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185346" name="Rectangle 1026"/>
          <p:cNvSpPr>
            <a:spLocks noGrp="1" noChangeArrowheads="1"/>
          </p:cNvSpPr>
          <p:nvPr>
            <p:ph type="title"/>
          </p:nvPr>
        </p:nvSpPr>
        <p:spPr>
          <a:xfrm>
            <a:off x="1971675" y="100853"/>
            <a:ext cx="8561855" cy="1183341"/>
          </a:xfrm>
          <a:noFill/>
          <a:effectLst/>
        </p:spPr>
        <p:txBody>
          <a:bodyPr>
            <a:noAutofit/>
          </a:bodyPr>
          <a:lstStyle/>
          <a:p>
            <a:pPr algn="ctr" eaLnBrk="1" hangingPunct="1">
              <a:defRPr/>
            </a:pPr>
            <a:r>
              <a:rPr lang="en-GB" sz="4000" dirty="0">
                <a:latin typeface="Arial" pitchFamily="-108" charset="0"/>
                <a:ea typeface="+mj-ea"/>
                <a:cs typeface="+mj-cs"/>
              </a:rPr>
              <a:t>The longstanding question (I)</a:t>
            </a:r>
            <a:br>
              <a:rPr lang="en-GB" sz="4000" dirty="0">
                <a:latin typeface="Arial" pitchFamily="-108" charset="0"/>
                <a:ea typeface="+mj-ea"/>
                <a:cs typeface="+mj-cs"/>
              </a:rPr>
            </a:br>
            <a:r>
              <a:rPr lang="en-GB" sz="2400" dirty="0">
                <a:solidFill>
                  <a:schemeClr val="tx1"/>
                </a:solidFill>
                <a:latin typeface="Arial" pitchFamily="-108" charset="0"/>
                <a:ea typeface="+mj-ea"/>
                <a:cs typeface="+mj-cs"/>
              </a:rPr>
              <a:t>Is it possible to measure the CRN? Method 1</a:t>
            </a:r>
          </a:p>
        </p:txBody>
      </p:sp>
      <p:sp>
        <p:nvSpPr>
          <p:cNvPr id="22533" name="Text Box 1030"/>
          <p:cNvSpPr txBox="1">
            <a:spLocks noChangeArrowheads="1"/>
          </p:cNvSpPr>
          <p:nvPr/>
        </p:nvSpPr>
        <p:spPr bwMode="auto">
          <a:xfrm>
            <a:off x="1732430" y="1763903"/>
            <a:ext cx="8801100" cy="1323439"/>
          </a:xfrm>
          <a:prstGeom prst="rect">
            <a:avLst/>
          </a:prstGeom>
          <a:noFill/>
          <a:ln w="9525">
            <a:noFill/>
            <a:miter lim="800000"/>
            <a:headEnd/>
            <a:tailEnd/>
          </a:ln>
        </p:spPr>
        <p:txBody>
          <a:bodyPr wrap="square">
            <a:prstTxWarp prst="textNoShape">
              <a:avLst/>
            </a:prstTxWarp>
            <a:spAutoFit/>
          </a:bodyPr>
          <a:lstStyle/>
          <a:p>
            <a:pPr eaLnBrk="0" hangingPunct="0"/>
            <a:r>
              <a:rPr lang="en-GB" sz="2000" dirty="0">
                <a:solidFill>
                  <a:schemeClr val="tx1"/>
                </a:solidFill>
                <a:latin typeface="Times New Roman"/>
                <a:ea typeface="ＭＳ Ｐゴシック" pitchFamily="-108" charset="-128"/>
                <a:cs typeface="Times New Roman"/>
              </a:rPr>
              <a:t>The first method proposed for the detection of CRN was based on the fact that given the null mass of the neutrinos (today we know it is small) any variation of </a:t>
            </a:r>
            <a:r>
              <a:rPr lang="en-GB" sz="2000" dirty="0" err="1">
                <a:solidFill>
                  <a:schemeClr val="tx1"/>
                </a:solidFill>
                <a:latin typeface="Symbol" charset="2"/>
                <a:ea typeface="ＭＳ Ｐゴシック" pitchFamily="-108" charset="-128"/>
                <a:cs typeface="Symbol" charset="2"/>
              </a:rPr>
              <a:t>n</a:t>
            </a:r>
            <a:r>
              <a:rPr lang="en-GB" sz="2000" dirty="0">
                <a:solidFill>
                  <a:schemeClr val="tx1"/>
                </a:solidFill>
                <a:latin typeface="Times New Roman"/>
                <a:ea typeface="ＭＳ Ｐゴシック" pitchFamily="-108" charset="-128"/>
                <a:cs typeface="Times New Roman"/>
              </a:rPr>
              <a:t> momentum (</a:t>
            </a:r>
            <a:r>
              <a:rPr lang="en-GB" sz="2000" dirty="0" err="1">
                <a:solidFill>
                  <a:schemeClr val="tx1"/>
                </a:solidFill>
                <a:latin typeface="Symbol" charset="2"/>
                <a:ea typeface="ＭＳ Ｐゴシック" pitchFamily="-108" charset="-128"/>
                <a:cs typeface="Symbol" charset="2"/>
              </a:rPr>
              <a:t>D</a:t>
            </a:r>
            <a:r>
              <a:rPr lang="en-GB" sz="2000" dirty="0" err="1">
                <a:solidFill>
                  <a:schemeClr val="tx1"/>
                </a:solidFill>
                <a:latin typeface="Times New Roman"/>
                <a:ea typeface="ＭＳ Ｐゴシック" pitchFamily="-108" charset="-128"/>
                <a:cs typeface="Times New Roman"/>
              </a:rPr>
              <a:t>p</a:t>
            </a:r>
            <a:r>
              <a:rPr lang="en-GB" sz="2000" dirty="0">
                <a:solidFill>
                  <a:schemeClr val="tx1"/>
                </a:solidFill>
                <a:latin typeface="Times New Roman"/>
                <a:ea typeface="ＭＳ Ｐゴシック" pitchFamily="-108" charset="-128"/>
                <a:cs typeface="Times New Roman"/>
              </a:rPr>
              <a:t>) implies </a:t>
            </a:r>
          </a:p>
          <a:p>
            <a:pPr eaLnBrk="0" hangingPunct="0"/>
            <a:r>
              <a:rPr lang="en-GB" sz="2000" dirty="0">
                <a:solidFill>
                  <a:schemeClr val="tx1"/>
                </a:solidFill>
                <a:latin typeface="Times New Roman"/>
                <a:ea typeface="ＭＳ Ｐゴシック" pitchFamily="-108" charset="-128"/>
                <a:cs typeface="Times New Roman"/>
              </a:rPr>
              <a:t>a variation of the </a:t>
            </a:r>
            <a:r>
              <a:rPr lang="en-GB" sz="2000" dirty="0" err="1">
                <a:solidFill>
                  <a:schemeClr val="tx1"/>
                </a:solidFill>
                <a:latin typeface="Symbol" charset="2"/>
                <a:ea typeface="ＭＳ Ｐゴシック" pitchFamily="-108" charset="-128"/>
                <a:cs typeface="Symbol" charset="2"/>
              </a:rPr>
              <a:t>n</a:t>
            </a:r>
            <a:r>
              <a:rPr lang="en-GB" sz="2000" dirty="0">
                <a:solidFill>
                  <a:schemeClr val="tx1"/>
                </a:solidFill>
                <a:latin typeface="Times New Roman"/>
                <a:ea typeface="ＭＳ Ｐゴシック" pitchFamily="-108" charset="-128"/>
                <a:cs typeface="Times New Roman"/>
              </a:rPr>
              <a:t> spin (</a:t>
            </a:r>
            <a:r>
              <a:rPr lang="en-GB" sz="2000" dirty="0">
                <a:solidFill>
                  <a:schemeClr val="tx1"/>
                </a:solidFill>
                <a:latin typeface="Symbol" charset="2"/>
                <a:ea typeface="ＭＳ Ｐゴシック" pitchFamily="-108" charset="-128"/>
                <a:cs typeface="Symbol" charset="2"/>
              </a:rPr>
              <a:t>D</a:t>
            </a:r>
            <a:r>
              <a:rPr lang="en-GB" sz="2000" dirty="0">
                <a:solidFill>
                  <a:schemeClr val="tx1"/>
                </a:solidFill>
                <a:latin typeface="Times New Roman"/>
                <a:ea typeface="ＭＳ Ｐゴシック" pitchFamily="-108" charset="-128"/>
                <a:cs typeface="Times New Roman"/>
              </a:rPr>
              <a:t>J) (R.R. Lewis </a:t>
            </a:r>
            <a:r>
              <a:rPr lang="en-GB" sz="2000" dirty="0" err="1">
                <a:solidFill>
                  <a:schemeClr val="tx1"/>
                </a:solidFill>
                <a:latin typeface="Times New Roman"/>
                <a:ea typeface="ＭＳ Ｐゴシック" pitchFamily="-108" charset="-128"/>
                <a:cs typeface="Times New Roman"/>
              </a:rPr>
              <a:t>Phy</a:t>
            </a:r>
            <a:r>
              <a:rPr lang="en-GB" sz="2000" dirty="0">
                <a:solidFill>
                  <a:schemeClr val="tx1"/>
                </a:solidFill>
                <a:latin typeface="Times New Roman"/>
                <a:ea typeface="ＭＳ Ｐゴシック" pitchFamily="-108" charset="-128"/>
                <a:cs typeface="Times New Roman"/>
              </a:rPr>
              <a:t>. Rev. D21 663, 1980):   </a:t>
            </a:r>
          </a:p>
        </p:txBody>
      </p:sp>
      <p:pic>
        <p:nvPicPr>
          <p:cNvPr id="3" name="Picture 2"/>
          <p:cNvPicPr>
            <a:picLocks noChangeAspect="1"/>
          </p:cNvPicPr>
          <p:nvPr/>
        </p:nvPicPr>
        <p:blipFill>
          <a:blip r:embed="rId3"/>
          <a:stretch>
            <a:fillRect/>
          </a:stretch>
        </p:blipFill>
        <p:spPr>
          <a:xfrm>
            <a:off x="2478277" y="4073471"/>
            <a:ext cx="2083174" cy="419100"/>
          </a:xfrm>
          <a:prstGeom prst="rect">
            <a:avLst/>
          </a:prstGeom>
          <a:solidFill>
            <a:schemeClr val="bg1"/>
          </a:solidFill>
        </p:spPr>
      </p:pic>
      <p:grpSp>
        <p:nvGrpSpPr>
          <p:cNvPr id="8" name="Group 7"/>
          <p:cNvGrpSpPr/>
          <p:nvPr/>
        </p:nvGrpSpPr>
        <p:grpSpPr>
          <a:xfrm>
            <a:off x="6275118" y="3920040"/>
            <a:ext cx="2840136" cy="715902"/>
            <a:chOff x="4708772" y="2979436"/>
            <a:chExt cx="2926201" cy="737596"/>
          </a:xfrm>
        </p:grpSpPr>
        <p:grpSp>
          <p:nvGrpSpPr>
            <p:cNvPr id="56" name="Group 55"/>
            <p:cNvGrpSpPr/>
            <p:nvPr/>
          </p:nvGrpSpPr>
          <p:grpSpPr>
            <a:xfrm>
              <a:off x="5091956" y="3207116"/>
              <a:ext cx="704180" cy="329585"/>
              <a:chOff x="5562600" y="3048000"/>
              <a:chExt cx="609600" cy="228600"/>
            </a:xfrm>
          </p:grpSpPr>
          <p:cxnSp>
            <p:nvCxnSpPr>
              <p:cNvPr id="52" name="Straight Arrow Connector 51"/>
              <p:cNvCxnSpPr/>
              <p:nvPr/>
            </p:nvCxnSpPr>
            <p:spPr bwMode="auto">
              <a:xfrm>
                <a:off x="5562600" y="30480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a:off x="5562600" y="3275012"/>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64" name="Oval 63"/>
            <p:cNvSpPr/>
            <p:nvPr/>
          </p:nvSpPr>
          <p:spPr bwMode="auto">
            <a:xfrm>
              <a:off x="6019800" y="3288330"/>
              <a:ext cx="180000" cy="1800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dirty="0">
                <a:solidFill>
                  <a:schemeClr val="tx2"/>
                </a:solidFill>
                <a:effectLst>
                  <a:outerShdw blurRad="38100" dist="38100" dir="2700000" algn="tl">
                    <a:srgbClr val="000000">
                      <a:alpha val="43137"/>
                    </a:srgbClr>
                  </a:outerShdw>
                </a:effectLst>
                <a:latin typeface="Times New Roman" pitchFamily="-108" charset="0"/>
              </a:endParaRPr>
            </a:p>
          </p:txBody>
        </p:sp>
        <p:pic>
          <p:nvPicPr>
            <p:cNvPr id="6" name="Picture 5"/>
            <p:cNvPicPr>
              <a:picLocks noChangeAspect="1"/>
            </p:cNvPicPr>
            <p:nvPr/>
          </p:nvPicPr>
          <p:blipFill>
            <a:blip r:embed="rId4"/>
            <a:stretch>
              <a:fillRect/>
            </a:stretch>
          </p:blipFill>
          <p:spPr>
            <a:xfrm>
              <a:off x="4786891" y="2996952"/>
              <a:ext cx="266700" cy="342900"/>
            </a:xfrm>
            <a:prstGeom prst="rect">
              <a:avLst/>
            </a:prstGeom>
          </p:spPr>
        </p:pic>
        <p:pic>
          <p:nvPicPr>
            <p:cNvPr id="7" name="Picture 6"/>
            <p:cNvPicPr>
              <a:picLocks noChangeAspect="1"/>
            </p:cNvPicPr>
            <p:nvPr/>
          </p:nvPicPr>
          <p:blipFill>
            <a:blip r:embed="rId5"/>
            <a:stretch>
              <a:fillRect/>
            </a:stretch>
          </p:blipFill>
          <p:spPr>
            <a:xfrm>
              <a:off x="4708772" y="3320802"/>
              <a:ext cx="277731" cy="377715"/>
            </a:xfrm>
            <a:prstGeom prst="rect">
              <a:avLst/>
            </a:prstGeom>
          </p:spPr>
        </p:pic>
        <p:grpSp>
          <p:nvGrpSpPr>
            <p:cNvPr id="21" name="Group 20"/>
            <p:cNvGrpSpPr/>
            <p:nvPr/>
          </p:nvGrpSpPr>
          <p:grpSpPr>
            <a:xfrm rot="20330928">
              <a:off x="6860375" y="3042775"/>
              <a:ext cx="774598" cy="329585"/>
              <a:chOff x="5562600" y="3048000"/>
              <a:chExt cx="609600" cy="228600"/>
            </a:xfrm>
          </p:grpSpPr>
          <p:cxnSp>
            <p:nvCxnSpPr>
              <p:cNvPr id="22" name="Straight Arrow Connector 21"/>
              <p:cNvCxnSpPr/>
              <p:nvPr/>
            </p:nvCxnSpPr>
            <p:spPr bwMode="auto">
              <a:xfrm>
                <a:off x="5562600" y="30480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5562600" y="3275012"/>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24" name="Picture 23"/>
            <p:cNvPicPr>
              <a:picLocks noChangeAspect="1"/>
            </p:cNvPicPr>
            <p:nvPr/>
          </p:nvPicPr>
          <p:blipFill>
            <a:blip r:embed="rId4"/>
            <a:stretch>
              <a:fillRect/>
            </a:stretch>
          </p:blipFill>
          <p:spPr>
            <a:xfrm>
              <a:off x="6538547" y="2979436"/>
              <a:ext cx="293370" cy="377190"/>
            </a:xfrm>
            <a:prstGeom prst="rect">
              <a:avLst/>
            </a:prstGeom>
          </p:spPr>
        </p:pic>
        <p:pic>
          <p:nvPicPr>
            <p:cNvPr id="25" name="Picture 24"/>
            <p:cNvPicPr>
              <a:picLocks noChangeAspect="1"/>
            </p:cNvPicPr>
            <p:nvPr/>
          </p:nvPicPr>
          <p:blipFill>
            <a:blip r:embed="rId5"/>
            <a:stretch>
              <a:fillRect/>
            </a:stretch>
          </p:blipFill>
          <p:spPr>
            <a:xfrm>
              <a:off x="6459876" y="3301545"/>
              <a:ext cx="305504" cy="415487"/>
            </a:xfrm>
            <a:prstGeom prst="rect">
              <a:avLst/>
            </a:prstGeom>
          </p:spPr>
        </p:pic>
      </p:grpSp>
    </p:spTree>
    <p:extLst>
      <p:ext uri="{BB962C8B-B14F-4D97-AF65-F5344CB8AC3E}">
        <p14:creationId xmlns:p14="http://schemas.microsoft.com/office/powerpoint/2010/main" val="7137078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56930" y="3471461"/>
            <a:ext cx="4086764" cy="299160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185346" name="Rectangle 1026"/>
          <p:cNvSpPr>
            <a:spLocks noGrp="1" noChangeArrowheads="1"/>
          </p:cNvSpPr>
          <p:nvPr>
            <p:ph type="title"/>
          </p:nvPr>
        </p:nvSpPr>
        <p:spPr>
          <a:xfrm>
            <a:off x="1732429" y="37150"/>
            <a:ext cx="8801101" cy="1183341"/>
          </a:xfrm>
          <a:noFill/>
        </p:spPr>
        <p:txBody>
          <a:bodyPr>
            <a:noAutofit/>
          </a:bodyPr>
          <a:lstStyle/>
          <a:p>
            <a:pPr algn="ctr" eaLnBrk="1" hangingPunct="1">
              <a:defRPr/>
            </a:pPr>
            <a:r>
              <a:rPr lang="en-GB" sz="4000" dirty="0">
                <a:latin typeface="Arial" pitchFamily="-108" charset="0"/>
                <a:ea typeface="+mj-ea"/>
                <a:cs typeface="+mj-cs"/>
              </a:rPr>
              <a:t>The longstanding question (II)</a:t>
            </a:r>
            <a:br>
              <a:rPr lang="en-GB" sz="4000" dirty="0">
                <a:latin typeface="Arial" pitchFamily="-108" charset="0"/>
                <a:ea typeface="+mj-ea"/>
                <a:cs typeface="+mj-cs"/>
              </a:rPr>
            </a:br>
            <a:r>
              <a:rPr lang="en-GB" sz="2000" dirty="0">
                <a:solidFill>
                  <a:schemeClr val="tx1"/>
                </a:solidFill>
                <a:latin typeface="Arial" pitchFamily="-108" charset="0"/>
                <a:ea typeface="+mj-ea"/>
                <a:cs typeface="+mj-cs"/>
              </a:rPr>
              <a:t>Is it possible to measure the CRN?</a:t>
            </a:r>
            <a:br>
              <a:rPr lang="en-GB" sz="2000" dirty="0">
                <a:solidFill>
                  <a:schemeClr val="tx1"/>
                </a:solidFill>
                <a:latin typeface="Arial" pitchFamily="-108" charset="0"/>
                <a:ea typeface="+mj-ea"/>
                <a:cs typeface="+mj-cs"/>
              </a:rPr>
            </a:br>
            <a:r>
              <a:rPr lang="en-GB" sz="2000" dirty="0">
                <a:solidFill>
                  <a:schemeClr val="tx1"/>
                </a:solidFill>
                <a:latin typeface="Arial" pitchFamily="-108" charset="0"/>
              </a:rPr>
              <a:t>Method 1</a:t>
            </a:r>
            <a:endParaRPr lang="en-GB" sz="2000" dirty="0">
              <a:solidFill>
                <a:schemeClr val="tx1"/>
              </a:solidFill>
              <a:latin typeface="Arial" pitchFamily="-108" charset="0"/>
              <a:ea typeface="+mj-ea"/>
              <a:cs typeface="+mj-cs"/>
            </a:endParaRPr>
          </a:p>
        </p:txBody>
      </p:sp>
      <p:sp>
        <p:nvSpPr>
          <p:cNvPr id="22533" name="Text Box 1030"/>
          <p:cNvSpPr txBox="1">
            <a:spLocks noChangeArrowheads="1"/>
          </p:cNvSpPr>
          <p:nvPr/>
        </p:nvSpPr>
        <p:spPr bwMode="auto">
          <a:xfrm>
            <a:off x="1732429" y="1563352"/>
            <a:ext cx="8875059" cy="1436612"/>
          </a:xfrm>
          <a:prstGeom prst="rect">
            <a:avLst/>
          </a:prstGeom>
          <a:noFill/>
          <a:ln w="9525">
            <a:noFill/>
            <a:miter lim="800000"/>
            <a:headEnd/>
            <a:tailEnd/>
          </a:ln>
        </p:spPr>
        <p:txBody>
          <a:bodyPr wrap="square">
            <a:prstTxWarp prst="textNoShape">
              <a:avLst/>
            </a:prstTxWarp>
            <a:spAutoFit/>
          </a:bodyPr>
          <a:lstStyle/>
          <a:p>
            <a:pPr eaLnBrk="0" hangingPunct="0"/>
            <a:r>
              <a:rPr lang="en-GB" sz="1747" dirty="0">
                <a:solidFill>
                  <a:schemeClr val="tx1"/>
                </a:solidFill>
                <a:latin typeface="Times New Roman"/>
                <a:cs typeface="Times New Roman"/>
              </a:rPr>
              <a:t>Unfortunately what assumed by Lewis was shown by </a:t>
            </a:r>
            <a:r>
              <a:rPr lang="en-GB" sz="1747" dirty="0" err="1">
                <a:solidFill>
                  <a:schemeClr val="tx1"/>
                </a:solidFill>
                <a:latin typeface="Times New Roman"/>
                <a:cs typeface="Times New Roman"/>
              </a:rPr>
              <a:t>Cabibbo</a:t>
            </a:r>
            <a:r>
              <a:rPr lang="en-GB" sz="1747" dirty="0">
                <a:solidFill>
                  <a:schemeClr val="tx1"/>
                </a:solidFill>
                <a:latin typeface="Times New Roman"/>
                <a:cs typeface="Times New Roman"/>
              </a:rPr>
              <a:t> and </a:t>
            </a:r>
            <a:r>
              <a:rPr lang="en-GB" sz="1747" dirty="0" err="1">
                <a:solidFill>
                  <a:schemeClr val="tx1"/>
                </a:solidFill>
                <a:latin typeface="Times New Roman"/>
                <a:cs typeface="Times New Roman"/>
              </a:rPr>
              <a:t>Maiani</a:t>
            </a:r>
            <a:r>
              <a:rPr lang="en-GB" sz="1747" dirty="0">
                <a:solidFill>
                  <a:schemeClr val="tx1"/>
                </a:solidFill>
                <a:latin typeface="Times New Roman"/>
                <a:cs typeface="Times New Roman"/>
              </a:rPr>
              <a:t> (Phys. </a:t>
            </a:r>
            <a:r>
              <a:rPr lang="en-GB" sz="1747" dirty="0" err="1">
                <a:solidFill>
                  <a:schemeClr val="tx1"/>
                </a:solidFill>
                <a:latin typeface="Times New Roman"/>
                <a:cs typeface="Times New Roman"/>
              </a:rPr>
              <a:t>Lett</a:t>
            </a:r>
            <a:r>
              <a:rPr lang="en-GB" sz="1747" dirty="0">
                <a:solidFill>
                  <a:schemeClr val="tx1"/>
                </a:solidFill>
                <a:latin typeface="Times New Roman"/>
                <a:cs typeface="Times New Roman"/>
              </a:rPr>
              <a:t>. B114 115,1982) to vanish at first order in Fermi constant G</a:t>
            </a:r>
            <a:r>
              <a:rPr lang="en-GB" sz="1747" baseline="-25000" dirty="0">
                <a:solidFill>
                  <a:schemeClr val="tx1"/>
                </a:solidFill>
                <a:latin typeface="Times New Roman"/>
                <a:cs typeface="Times New Roman"/>
              </a:rPr>
              <a:t>F</a:t>
            </a:r>
            <a:r>
              <a:rPr lang="en-GB" sz="1747" dirty="0">
                <a:solidFill>
                  <a:schemeClr val="tx1"/>
                </a:solidFill>
                <a:latin typeface="Times New Roman"/>
                <a:cs typeface="Times New Roman"/>
              </a:rPr>
              <a:t>. </a:t>
            </a:r>
          </a:p>
          <a:p>
            <a:pPr algn="just" eaLnBrk="0" hangingPunct="0"/>
            <a:r>
              <a:rPr lang="en-GB" sz="1747" dirty="0">
                <a:solidFill>
                  <a:schemeClr val="tx1"/>
                </a:solidFill>
                <a:latin typeface="Times New Roman"/>
                <a:cs typeface="Times New Roman"/>
              </a:rPr>
              <a:t>But there is still an effect (</a:t>
            </a:r>
            <a:r>
              <a:rPr lang="en-GB" sz="1747" dirty="0" err="1">
                <a:solidFill>
                  <a:schemeClr val="tx1"/>
                </a:solidFill>
                <a:latin typeface="Times New Roman"/>
                <a:cs typeface="Times New Roman"/>
              </a:rPr>
              <a:t>Stodolsky</a:t>
            </a:r>
            <a:r>
              <a:rPr lang="en-GB" sz="1747" dirty="0">
                <a:solidFill>
                  <a:schemeClr val="tx1"/>
                </a:solidFill>
                <a:latin typeface="Times New Roman"/>
                <a:cs typeface="Times New Roman"/>
              </a:rPr>
              <a:t> Phys. Rev. </a:t>
            </a:r>
            <a:r>
              <a:rPr lang="en-GB" sz="1747" dirty="0" err="1">
                <a:solidFill>
                  <a:schemeClr val="tx1"/>
                </a:solidFill>
                <a:latin typeface="Times New Roman"/>
                <a:cs typeface="Times New Roman"/>
              </a:rPr>
              <a:t>Lett</a:t>
            </a:r>
            <a:r>
              <a:rPr lang="en-GB" sz="1747" dirty="0">
                <a:solidFill>
                  <a:schemeClr val="tx1"/>
                </a:solidFill>
                <a:latin typeface="Times New Roman"/>
                <a:cs typeface="Times New Roman"/>
              </a:rPr>
              <a:t>. 34, 110 )  at first order in G</a:t>
            </a:r>
            <a:r>
              <a:rPr lang="en-GB" sz="1747" baseline="-25000" dirty="0">
                <a:solidFill>
                  <a:schemeClr val="tx1"/>
                </a:solidFill>
                <a:latin typeface="Times New Roman"/>
                <a:cs typeface="Times New Roman"/>
              </a:rPr>
              <a:t>F </a:t>
            </a:r>
            <a:r>
              <a:rPr lang="en-GB" sz="1747" dirty="0">
                <a:solidFill>
                  <a:schemeClr val="tx1"/>
                </a:solidFill>
                <a:latin typeface="Times New Roman"/>
                <a:cs typeface="Times New Roman"/>
              </a:rPr>
              <a:t>where a polarized target experiences a force due to the scattering with polarized neutrinos (only a tiny part of the CRN flux). The effect can only be seen if :   </a:t>
            </a:r>
            <a:endParaRPr lang="en-GB" sz="1747" dirty="0">
              <a:solidFill>
                <a:schemeClr val="tx1"/>
              </a:solidFill>
              <a:latin typeface="Times New Roman"/>
              <a:ea typeface="ＭＳ Ｐゴシック" pitchFamily="-108" charset="-128"/>
              <a:cs typeface="Times New Roman"/>
            </a:endParaRPr>
          </a:p>
        </p:txBody>
      </p:sp>
      <p:grpSp>
        <p:nvGrpSpPr>
          <p:cNvPr id="2" name="Group 60"/>
          <p:cNvGrpSpPr/>
          <p:nvPr/>
        </p:nvGrpSpPr>
        <p:grpSpPr>
          <a:xfrm>
            <a:off x="1732430" y="3724836"/>
            <a:ext cx="3913256" cy="2517354"/>
            <a:chOff x="4267200" y="1371600"/>
            <a:chExt cx="4031839" cy="2593637"/>
          </a:xfrm>
        </p:grpSpPr>
        <p:sp>
          <p:nvSpPr>
            <p:cNvPr id="10" name="Rectangle 9"/>
            <p:cNvSpPr/>
            <p:nvPr/>
          </p:nvSpPr>
          <p:spPr bwMode="auto">
            <a:xfrm>
              <a:off x="5105400" y="2971800"/>
              <a:ext cx="762000" cy="685800"/>
            </a:xfrm>
            <a:prstGeom prst="rect">
              <a:avLst/>
            </a:prstGeom>
            <a:solidFill>
              <a:schemeClr val="bg2">
                <a:alpha val="20000"/>
              </a:schemeClr>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r>
                <a:rPr lang="en-US" sz="2330" b="1" dirty="0">
                  <a:effectLst>
                    <a:outerShdw blurRad="38100" dist="38100" dir="2700000" algn="tl">
                      <a:srgbClr val="000000">
                        <a:alpha val="43137"/>
                      </a:srgbClr>
                    </a:outerShdw>
                  </a:effectLst>
                  <a:latin typeface="Times New Roman" pitchFamily="-108" charset="0"/>
                </a:rPr>
                <a:t>  A</a:t>
              </a:r>
            </a:p>
          </p:txBody>
        </p:sp>
        <p:sp>
          <p:nvSpPr>
            <p:cNvPr id="11" name="Rectangle 10"/>
            <p:cNvSpPr/>
            <p:nvPr/>
          </p:nvSpPr>
          <p:spPr bwMode="auto">
            <a:xfrm>
              <a:off x="5867400" y="2971800"/>
              <a:ext cx="762000" cy="685800"/>
            </a:xfrm>
            <a:prstGeom prst="rect">
              <a:avLst/>
            </a:prstGeom>
            <a:solidFill>
              <a:schemeClr val="bg2">
                <a:alpha val="19000"/>
              </a:schemeClr>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r>
                <a:rPr lang="en-US" sz="2330" b="1" dirty="0">
                  <a:effectLst>
                    <a:outerShdw blurRad="38100" dist="38100" dir="2700000" algn="tl">
                      <a:srgbClr val="000000">
                        <a:alpha val="43137"/>
                      </a:srgbClr>
                    </a:outerShdw>
                  </a:effectLst>
                  <a:latin typeface="Times New Roman" pitchFamily="-108" charset="0"/>
                </a:rPr>
                <a:t>   B</a:t>
              </a:r>
            </a:p>
          </p:txBody>
        </p:sp>
        <p:sp>
          <p:nvSpPr>
            <p:cNvPr id="12" name="Rectangle 11"/>
            <p:cNvSpPr/>
            <p:nvPr/>
          </p:nvSpPr>
          <p:spPr bwMode="auto">
            <a:xfrm>
              <a:off x="5848920" y="1828800"/>
              <a:ext cx="76200" cy="1143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sp>
          <p:nvSpPr>
            <p:cNvPr id="13" name="Rectangle 12"/>
            <p:cNvSpPr/>
            <p:nvPr/>
          </p:nvSpPr>
          <p:spPr bwMode="auto">
            <a:xfrm>
              <a:off x="5848160" y="1447800"/>
              <a:ext cx="76200" cy="381000"/>
            </a:xfrm>
            <a:prstGeom prst="rect">
              <a:avLst/>
            </a:prstGeom>
            <a:solidFill>
              <a:schemeClr val="bg2">
                <a:alpha val="65000"/>
              </a:schemeClr>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grpSp>
          <p:nvGrpSpPr>
            <p:cNvPr id="3" name="Group 24"/>
            <p:cNvGrpSpPr/>
            <p:nvPr/>
          </p:nvGrpSpPr>
          <p:grpSpPr>
            <a:xfrm>
              <a:off x="6019800" y="2286000"/>
              <a:ext cx="360000" cy="360000"/>
              <a:chOff x="7239000" y="2132824"/>
              <a:chExt cx="610360" cy="686576"/>
            </a:xfrm>
          </p:grpSpPr>
          <p:sp>
            <p:nvSpPr>
              <p:cNvPr id="14" name="Rectangle 13"/>
              <p:cNvSpPr/>
              <p:nvPr/>
            </p:nvSpPr>
            <p:spPr bwMode="auto">
              <a:xfrm>
                <a:off x="7239760" y="2132824"/>
                <a:ext cx="609600" cy="685800"/>
              </a:xfrm>
              <a:prstGeom prst="rect">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cxnSp>
            <p:nvCxnSpPr>
              <p:cNvPr id="19" name="Straight Connector 18"/>
              <p:cNvCxnSpPr/>
              <p:nvPr/>
            </p:nvCxnSpPr>
            <p:spPr bwMode="auto">
              <a:xfrm rot="16200000" flipH="1">
                <a:off x="7200900" y="2171700"/>
                <a:ext cx="68580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7200900" y="2171700"/>
                <a:ext cx="68580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 name="Group 25"/>
            <p:cNvGrpSpPr/>
            <p:nvPr/>
          </p:nvGrpSpPr>
          <p:grpSpPr>
            <a:xfrm>
              <a:off x="5393480" y="2286000"/>
              <a:ext cx="360000" cy="360000"/>
              <a:chOff x="7239000" y="2132824"/>
              <a:chExt cx="610360" cy="686576"/>
            </a:xfrm>
          </p:grpSpPr>
          <p:sp>
            <p:nvSpPr>
              <p:cNvPr id="27" name="Rectangle 26"/>
              <p:cNvSpPr/>
              <p:nvPr/>
            </p:nvSpPr>
            <p:spPr bwMode="auto">
              <a:xfrm>
                <a:off x="7239760" y="2132824"/>
                <a:ext cx="609600" cy="685800"/>
              </a:xfrm>
              <a:prstGeom prst="rect">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cxnSp>
            <p:nvCxnSpPr>
              <p:cNvPr id="28" name="Straight Connector 27"/>
              <p:cNvCxnSpPr/>
              <p:nvPr/>
            </p:nvCxnSpPr>
            <p:spPr bwMode="auto">
              <a:xfrm rot="16200000" flipH="1">
                <a:off x="7200900" y="2171700"/>
                <a:ext cx="68580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5400000">
                <a:off x="7200900" y="2171700"/>
                <a:ext cx="68580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 name="Group 29"/>
            <p:cNvGrpSpPr/>
            <p:nvPr/>
          </p:nvGrpSpPr>
          <p:grpSpPr>
            <a:xfrm>
              <a:off x="5943600" y="1981200"/>
              <a:ext cx="180000" cy="180000"/>
              <a:chOff x="7239000" y="2132824"/>
              <a:chExt cx="610360" cy="686576"/>
            </a:xfrm>
            <a:solidFill>
              <a:schemeClr val="bg2">
                <a:alpha val="51000"/>
              </a:schemeClr>
            </a:solidFill>
          </p:grpSpPr>
          <p:sp>
            <p:nvSpPr>
              <p:cNvPr id="31" name="Rectangle 30"/>
              <p:cNvSpPr/>
              <p:nvPr/>
            </p:nvSpPr>
            <p:spPr bwMode="auto">
              <a:xfrm>
                <a:off x="7239760" y="2132824"/>
                <a:ext cx="609600" cy="685800"/>
              </a:xfrm>
              <a:prstGeom prst="rect">
                <a:avLst/>
              </a:prstGeom>
              <a:grp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cxnSp>
            <p:nvCxnSpPr>
              <p:cNvPr id="32" name="Straight Connector 31"/>
              <p:cNvCxnSpPr/>
              <p:nvPr/>
            </p:nvCxnSpPr>
            <p:spPr bwMode="auto">
              <a:xfrm rot="16200000" flipH="1">
                <a:off x="7200900" y="2171700"/>
                <a:ext cx="685800" cy="609600"/>
              </a:xfrm>
              <a:prstGeom prst="line">
                <a:avLst/>
              </a:prstGeom>
              <a:grp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rot="5400000">
                <a:off x="7200900" y="2171700"/>
                <a:ext cx="685800" cy="609600"/>
              </a:xfrm>
              <a:prstGeom prst="line">
                <a:avLst/>
              </a:prstGeom>
              <a:grpFill/>
              <a:ln w="9525" cap="flat" cmpd="sng" algn="ctr">
                <a:solidFill>
                  <a:schemeClr val="tx1"/>
                </a:solidFill>
                <a:prstDash val="solid"/>
                <a:round/>
                <a:headEnd type="none" w="med" len="med"/>
                <a:tailEnd type="none" w="med" len="med"/>
              </a:ln>
              <a:effectLst/>
            </p:spPr>
          </p:cxnSp>
        </p:grpSp>
        <p:grpSp>
          <p:nvGrpSpPr>
            <p:cNvPr id="6" name="Group 33"/>
            <p:cNvGrpSpPr/>
            <p:nvPr/>
          </p:nvGrpSpPr>
          <p:grpSpPr>
            <a:xfrm>
              <a:off x="5668160" y="1981200"/>
              <a:ext cx="180000" cy="180000"/>
              <a:chOff x="7239000" y="2132824"/>
              <a:chExt cx="610360" cy="686576"/>
            </a:xfrm>
            <a:solidFill>
              <a:schemeClr val="bg2">
                <a:alpha val="51000"/>
              </a:schemeClr>
            </a:solidFill>
          </p:grpSpPr>
          <p:sp>
            <p:nvSpPr>
              <p:cNvPr id="35" name="Rectangle 34"/>
              <p:cNvSpPr/>
              <p:nvPr/>
            </p:nvSpPr>
            <p:spPr bwMode="auto">
              <a:xfrm>
                <a:off x="7239760" y="2132824"/>
                <a:ext cx="609600" cy="685800"/>
              </a:xfrm>
              <a:prstGeom prst="rect">
                <a:avLst/>
              </a:prstGeom>
              <a:grp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cxnSp>
            <p:nvCxnSpPr>
              <p:cNvPr id="36" name="Straight Connector 35"/>
              <p:cNvCxnSpPr/>
              <p:nvPr/>
            </p:nvCxnSpPr>
            <p:spPr bwMode="auto">
              <a:xfrm rot="16200000" flipH="1">
                <a:off x="7200900" y="2171700"/>
                <a:ext cx="685800" cy="609600"/>
              </a:xfrm>
              <a:prstGeom prst="line">
                <a:avLst/>
              </a:prstGeom>
              <a:grp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5400000">
                <a:off x="7200900" y="2171700"/>
                <a:ext cx="685800" cy="609600"/>
              </a:xfrm>
              <a:prstGeom prst="line">
                <a:avLst/>
              </a:prstGeom>
              <a:grpFill/>
              <a:ln w="9525" cap="flat" cmpd="sng" algn="ctr">
                <a:solidFill>
                  <a:schemeClr val="tx1"/>
                </a:solidFill>
                <a:prstDash val="solid"/>
                <a:round/>
                <a:headEnd type="none" w="med" len="med"/>
                <a:tailEnd type="none" w="med" len="med"/>
              </a:ln>
              <a:effectLst/>
            </p:spPr>
          </p:cxnSp>
        </p:grpSp>
        <p:sp>
          <p:nvSpPr>
            <p:cNvPr id="39" name="Double Bracket 38"/>
            <p:cNvSpPr/>
            <p:nvPr/>
          </p:nvSpPr>
          <p:spPr bwMode="auto">
            <a:xfrm>
              <a:off x="5664000" y="1371600"/>
              <a:ext cx="432000" cy="432000"/>
            </a:xfrm>
            <a:prstGeom prst="bracketPair">
              <a:avLst/>
            </a:prstGeom>
            <a:solidFill>
              <a:schemeClr val="bg1">
                <a:alpha val="0"/>
              </a:schemeClr>
            </a:solidFill>
            <a:ln w="9525" cap="flat" cmpd="sng" algn="ctr">
              <a:solidFill>
                <a:schemeClr val="tx1"/>
              </a:solidFill>
              <a:prstDash val="solid"/>
              <a:round/>
              <a:headEnd type="none" w="med" len="med"/>
              <a:tailEnd type="none" w="med" len="med"/>
            </a:ln>
            <a:effectLst/>
          </p:spPr>
        </p:sp>
        <p:sp>
          <p:nvSpPr>
            <p:cNvPr id="41" name="Rectangle 40"/>
            <p:cNvSpPr/>
            <p:nvPr/>
          </p:nvSpPr>
          <p:spPr bwMode="auto">
            <a:xfrm>
              <a:off x="4687440" y="1543244"/>
              <a:ext cx="504000" cy="108000"/>
            </a:xfrm>
            <a:prstGeom prst="rect">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cxnSp>
          <p:nvCxnSpPr>
            <p:cNvPr id="43" name="Straight Connector 42"/>
            <p:cNvCxnSpPr>
              <a:endCxn id="39" idx="3"/>
            </p:cNvCxnSpPr>
            <p:nvPr/>
          </p:nvCxnSpPr>
          <p:spPr bwMode="auto">
            <a:xfrm flipV="1">
              <a:off x="5181600" y="1587600"/>
              <a:ext cx="914400" cy="12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7" name="Group 57"/>
            <p:cNvGrpSpPr/>
            <p:nvPr/>
          </p:nvGrpSpPr>
          <p:grpSpPr>
            <a:xfrm>
              <a:off x="4267200" y="3276600"/>
              <a:ext cx="609600" cy="688637"/>
              <a:chOff x="4114800" y="3276600"/>
              <a:chExt cx="609600" cy="688637"/>
            </a:xfrm>
          </p:grpSpPr>
          <p:sp>
            <p:nvSpPr>
              <p:cNvPr id="47" name="Connector 46"/>
              <p:cNvSpPr/>
              <p:nvPr/>
            </p:nvSpPr>
            <p:spPr bwMode="auto">
              <a:xfrm>
                <a:off x="4114800" y="3352800"/>
                <a:ext cx="609600" cy="609600"/>
              </a:xfrm>
              <a:prstGeom prst="flowChartConnector">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defTabSz="887553"/>
                <a:endParaRPr lang="en-US" sz="2330" b="1">
                  <a:effectLst>
                    <a:outerShdw blurRad="38100" dist="38100" dir="2700000" algn="tl">
                      <a:srgbClr val="000000">
                        <a:alpha val="43137"/>
                      </a:srgbClr>
                    </a:outerShdw>
                  </a:effectLst>
                  <a:latin typeface="Times New Roman" pitchFamily="-108" charset="0"/>
                </a:endParaRPr>
              </a:p>
            </p:txBody>
          </p:sp>
          <p:sp>
            <p:nvSpPr>
              <p:cNvPr id="48" name="TextBox 47"/>
              <p:cNvSpPr txBox="1"/>
              <p:nvPr/>
            </p:nvSpPr>
            <p:spPr>
              <a:xfrm>
                <a:off x="4343400" y="3335179"/>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49" name="TextBox 48"/>
              <p:cNvSpPr txBox="1"/>
              <p:nvPr/>
            </p:nvSpPr>
            <p:spPr>
              <a:xfrm>
                <a:off x="4419601" y="3563779"/>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0" name="TextBox 49"/>
              <p:cNvSpPr txBox="1"/>
              <p:nvPr/>
            </p:nvSpPr>
            <p:spPr>
              <a:xfrm>
                <a:off x="4114800" y="3505200"/>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1" name="TextBox 50"/>
              <p:cNvSpPr txBox="1"/>
              <p:nvPr/>
            </p:nvSpPr>
            <p:spPr>
              <a:xfrm>
                <a:off x="4267200" y="3505200"/>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2" name="TextBox 51"/>
              <p:cNvSpPr txBox="1"/>
              <p:nvPr/>
            </p:nvSpPr>
            <p:spPr>
              <a:xfrm>
                <a:off x="4267200" y="3716179"/>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3" name="TextBox 52"/>
              <p:cNvSpPr txBox="1"/>
              <p:nvPr/>
            </p:nvSpPr>
            <p:spPr>
              <a:xfrm>
                <a:off x="4267200" y="3276600"/>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4" name="TextBox 53"/>
              <p:cNvSpPr txBox="1"/>
              <p:nvPr/>
            </p:nvSpPr>
            <p:spPr>
              <a:xfrm>
                <a:off x="4399414" y="3657600"/>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5" name="TextBox 54"/>
              <p:cNvSpPr txBox="1"/>
              <p:nvPr/>
            </p:nvSpPr>
            <p:spPr>
              <a:xfrm>
                <a:off x="4399414" y="3352800"/>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6" name="TextBox 55"/>
              <p:cNvSpPr txBox="1"/>
              <p:nvPr/>
            </p:nvSpPr>
            <p:spPr>
              <a:xfrm>
                <a:off x="4170814" y="3352800"/>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sp>
            <p:nvSpPr>
              <p:cNvPr id="57" name="TextBox 56"/>
              <p:cNvSpPr txBox="1"/>
              <p:nvPr/>
            </p:nvSpPr>
            <p:spPr>
              <a:xfrm>
                <a:off x="4191000" y="3657600"/>
                <a:ext cx="248068" cy="249058"/>
              </a:xfrm>
              <a:prstGeom prst="rect">
                <a:avLst/>
              </a:prstGeom>
              <a:noFill/>
            </p:spPr>
            <p:txBody>
              <a:bodyPr wrap="none" rtlCol="0">
                <a:spAutoFit/>
              </a:bodyPr>
              <a:lstStyle/>
              <a:p>
                <a:r>
                  <a:rPr lang="en-US" sz="971" dirty="0" err="1">
                    <a:latin typeface="Sybol"/>
                    <a:cs typeface="Sybol"/>
                  </a:rPr>
                  <a:t>v</a:t>
                </a:r>
                <a:endParaRPr lang="en-US" sz="971" dirty="0">
                  <a:latin typeface="Sybol"/>
                  <a:cs typeface="Sybol"/>
                </a:endParaRPr>
              </a:p>
            </p:txBody>
          </p:sp>
        </p:grpSp>
        <p:cxnSp>
          <p:nvCxnSpPr>
            <p:cNvPr id="60" name="Straight Connector 59"/>
            <p:cNvCxnSpPr>
              <a:stCxn id="56" idx="0"/>
            </p:cNvCxnSpPr>
            <p:nvPr/>
          </p:nvCxnSpPr>
          <p:spPr bwMode="auto">
            <a:xfrm flipV="1">
              <a:off x="4447249" y="3276603"/>
              <a:ext cx="810553" cy="761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rot="5400000" flipH="1" flipV="1">
              <a:off x="4715040" y="3334986"/>
              <a:ext cx="60960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 name="TextBox 71"/>
            <p:cNvSpPr txBox="1"/>
            <p:nvPr/>
          </p:nvSpPr>
          <p:spPr>
            <a:xfrm>
              <a:off x="6324600" y="1371600"/>
              <a:ext cx="1508222" cy="526127"/>
            </a:xfrm>
            <a:prstGeom prst="rect">
              <a:avLst/>
            </a:prstGeom>
            <a:noFill/>
          </p:spPr>
          <p:txBody>
            <a:bodyPr wrap="none" rtlCol="0">
              <a:spAutoFit/>
            </a:bodyPr>
            <a:lstStyle/>
            <a:p>
              <a:r>
                <a:rPr lang="en-US" sz="1359" dirty="0"/>
                <a:t>Laser resonator</a:t>
              </a:r>
            </a:p>
            <a:p>
              <a:endParaRPr lang="en-US" sz="1359" dirty="0"/>
            </a:p>
          </p:txBody>
        </p:sp>
        <p:sp>
          <p:nvSpPr>
            <p:cNvPr id="45" name="TextBox 44"/>
            <p:cNvSpPr txBox="1"/>
            <p:nvPr/>
          </p:nvSpPr>
          <p:spPr>
            <a:xfrm>
              <a:off x="6400800" y="1978223"/>
              <a:ext cx="1739443" cy="526127"/>
            </a:xfrm>
            <a:prstGeom prst="rect">
              <a:avLst/>
            </a:prstGeom>
            <a:noFill/>
          </p:spPr>
          <p:txBody>
            <a:bodyPr wrap="none" rtlCol="0">
              <a:spAutoFit/>
            </a:bodyPr>
            <a:lstStyle/>
            <a:p>
              <a:r>
                <a:rPr lang="en-US" sz="1359" dirty="0"/>
                <a:t>Persistent magnet</a:t>
              </a:r>
            </a:p>
            <a:p>
              <a:endParaRPr lang="en-US" sz="1359" dirty="0"/>
            </a:p>
          </p:txBody>
        </p:sp>
        <p:sp>
          <p:nvSpPr>
            <p:cNvPr id="46" name="TextBox 45"/>
            <p:cNvSpPr txBox="1"/>
            <p:nvPr/>
          </p:nvSpPr>
          <p:spPr>
            <a:xfrm>
              <a:off x="6400800" y="2359223"/>
              <a:ext cx="1886433" cy="526127"/>
            </a:xfrm>
            <a:prstGeom prst="rect">
              <a:avLst/>
            </a:prstGeom>
            <a:noFill/>
          </p:spPr>
          <p:txBody>
            <a:bodyPr wrap="none" rtlCol="0">
              <a:spAutoFit/>
            </a:bodyPr>
            <a:lstStyle/>
            <a:p>
              <a:r>
                <a:rPr lang="en-US" sz="1359" dirty="0"/>
                <a:t>Suspension magnet</a:t>
              </a:r>
            </a:p>
            <a:p>
              <a:endParaRPr lang="en-US" sz="1359" dirty="0"/>
            </a:p>
          </p:txBody>
        </p:sp>
        <p:sp>
          <p:nvSpPr>
            <p:cNvPr id="59" name="TextBox 58"/>
            <p:cNvSpPr txBox="1"/>
            <p:nvPr/>
          </p:nvSpPr>
          <p:spPr>
            <a:xfrm>
              <a:off x="6756134" y="3197423"/>
              <a:ext cx="1542905" cy="526127"/>
            </a:xfrm>
            <a:prstGeom prst="rect">
              <a:avLst/>
            </a:prstGeom>
            <a:noFill/>
          </p:spPr>
          <p:txBody>
            <a:bodyPr wrap="none" rtlCol="0">
              <a:spAutoFit/>
            </a:bodyPr>
            <a:lstStyle/>
            <a:p>
              <a:r>
                <a:rPr lang="en-US" sz="1359" dirty="0"/>
                <a:t>Balancing mass</a:t>
              </a:r>
            </a:p>
            <a:p>
              <a:endParaRPr lang="en-US" sz="1359" dirty="0"/>
            </a:p>
          </p:txBody>
        </p:sp>
      </p:grpSp>
      <p:sp>
        <p:nvSpPr>
          <p:cNvPr id="62" name="TextBox 61"/>
          <p:cNvSpPr txBox="1"/>
          <p:nvPr/>
        </p:nvSpPr>
        <p:spPr>
          <a:xfrm>
            <a:off x="5726207" y="3474300"/>
            <a:ext cx="4789834" cy="1167756"/>
          </a:xfrm>
          <a:prstGeom prst="rect">
            <a:avLst/>
          </a:prstGeom>
          <a:noFill/>
        </p:spPr>
        <p:txBody>
          <a:bodyPr wrap="square" rtlCol="0">
            <a:spAutoFit/>
          </a:bodyPr>
          <a:lstStyle/>
          <a:p>
            <a:pPr algn="just"/>
            <a:r>
              <a:rPr lang="en-US" sz="1747" dirty="0">
                <a:solidFill>
                  <a:schemeClr val="tx1"/>
                </a:solidFill>
                <a:latin typeface="Times New Roman" panose="02020603050405020304" pitchFamily="18" charset="0"/>
                <a:cs typeface="Times New Roman" panose="02020603050405020304" pitchFamily="18" charset="0"/>
              </a:rPr>
              <a:t>Since the  n wave length is ~ mm (</a:t>
            </a:r>
            <a:r>
              <a:rPr lang="en-US" sz="1747" dirty="0" err="1">
                <a:solidFill>
                  <a:schemeClr val="tx1"/>
                </a:solidFill>
                <a:latin typeface="Times New Roman" panose="02020603050405020304" pitchFamily="18" charset="0"/>
                <a:cs typeface="Times New Roman" panose="02020603050405020304" pitchFamily="18" charset="0"/>
              </a:rPr>
              <a:t>λ</a:t>
            </a:r>
            <a:r>
              <a:rPr lang="en-US" sz="1747" dirty="0">
                <a:solidFill>
                  <a:schemeClr val="tx1"/>
                </a:solidFill>
                <a:latin typeface="Times New Roman" panose="02020603050405020304" pitchFamily="18" charset="0"/>
                <a:cs typeface="Times New Roman" panose="02020603050405020304" pitchFamily="18" charset="0"/>
              </a:rPr>
              <a:t>) can be envisaged an enhancement of the interaction rate due to coherent sum of the invariant scattering amplitudes in a volume λ</a:t>
            </a:r>
            <a:r>
              <a:rPr lang="en-US" sz="1747" baseline="30000" dirty="0">
                <a:solidFill>
                  <a:schemeClr val="tx1"/>
                </a:solidFill>
                <a:latin typeface="Times New Roman" panose="02020603050405020304" pitchFamily="18" charset="0"/>
                <a:cs typeface="Times New Roman" panose="02020603050405020304" pitchFamily="18" charset="0"/>
              </a:rPr>
              <a:t>3</a:t>
            </a:r>
            <a:r>
              <a:rPr lang="en-US" sz="1747" dirty="0">
                <a:solidFill>
                  <a:schemeClr val="tx1"/>
                </a:solidFill>
                <a:latin typeface="Times New Roman" panose="02020603050405020304" pitchFamily="18" charset="0"/>
                <a:cs typeface="Times New Roman" panose="02020603050405020304" pitchFamily="18" charset="0"/>
              </a:rPr>
              <a:t>. Under this assumption:   </a:t>
            </a:r>
          </a:p>
        </p:txBody>
      </p:sp>
      <p:graphicFrame>
        <p:nvGraphicFramePr>
          <p:cNvPr id="65" name="Object 64"/>
          <p:cNvGraphicFramePr>
            <a:graphicFrameLocks noChangeAspect="1"/>
          </p:cNvGraphicFramePr>
          <p:nvPr/>
        </p:nvGraphicFramePr>
        <p:xfrm>
          <a:off x="6295465" y="2703551"/>
          <a:ext cx="1331259" cy="369794"/>
        </p:xfrm>
        <a:graphic>
          <a:graphicData uri="http://schemas.openxmlformats.org/presentationml/2006/ole">
            <mc:AlternateContent xmlns:mc="http://schemas.openxmlformats.org/markup-compatibility/2006">
              <mc:Choice xmlns:v="urn:schemas-microsoft-com:vml" Requires="v">
                <p:oleObj spid="_x0000_s3081" name="Equation" r:id="rId4" imgW="914400" imgH="254000" progId="Equation.3">
                  <p:embed/>
                </p:oleObj>
              </mc:Choice>
              <mc:Fallback>
                <p:oleObj name="Equation" r:id="rId4" imgW="914400" imgH="254000" progId="Equation.3">
                  <p:embed/>
                  <p:pic>
                    <p:nvPicPr>
                      <p:cNvPr id="65"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5465" y="2703551"/>
                        <a:ext cx="1331259" cy="369794"/>
                      </a:xfrm>
                      <a:prstGeom prst="rect">
                        <a:avLst/>
                      </a:prstGeom>
                      <a:solidFill>
                        <a:schemeClr val="bg1"/>
                      </a:solidFill>
                    </p:spPr>
                  </p:pic>
                </p:oleObj>
              </mc:Fallback>
            </mc:AlternateContent>
          </a:graphicData>
        </a:graphic>
      </p:graphicFrame>
      <p:graphicFrame>
        <p:nvGraphicFramePr>
          <p:cNvPr id="22531" name="Object 3"/>
          <p:cNvGraphicFramePr>
            <a:graphicFrameLocks noChangeAspect="1"/>
          </p:cNvGraphicFramePr>
          <p:nvPr/>
        </p:nvGraphicFramePr>
        <p:xfrm>
          <a:off x="6983506" y="4760259"/>
          <a:ext cx="2292724" cy="591671"/>
        </p:xfrm>
        <a:graphic>
          <a:graphicData uri="http://schemas.openxmlformats.org/presentationml/2006/ole">
            <mc:AlternateContent xmlns:mc="http://schemas.openxmlformats.org/markup-compatibility/2006">
              <mc:Choice xmlns:v="urn:schemas-microsoft-com:vml" Requires="v">
                <p:oleObj spid="_x0000_s3082" name="Equation" r:id="rId6" imgW="1574800" imgH="406400" progId="Equation.3">
                  <p:embed/>
                </p:oleObj>
              </mc:Choice>
              <mc:Fallback>
                <p:oleObj name="Equation" r:id="rId6" imgW="1574800" imgH="406400" progId="Equation.3">
                  <p:embed/>
                  <p:pic>
                    <p:nvPicPr>
                      <p:cNvPr id="225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3506" y="4760259"/>
                        <a:ext cx="2292724" cy="5916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5800165" y="5444205"/>
            <a:ext cx="4567499" cy="1167756"/>
          </a:xfrm>
          <a:prstGeom prst="rect">
            <a:avLst/>
          </a:prstGeom>
          <a:noFill/>
        </p:spPr>
        <p:txBody>
          <a:bodyPr wrap="square" rtlCol="0">
            <a:spAutoFit/>
          </a:bodyPr>
          <a:lstStyle/>
          <a:p>
            <a:pPr algn="just"/>
            <a:r>
              <a:rPr lang="en-US" sz="1747" dirty="0">
                <a:solidFill>
                  <a:schemeClr val="tx1"/>
                </a:solidFill>
                <a:latin typeface="Times New Roman" panose="02020603050405020304" pitchFamily="18" charset="0"/>
                <a:cs typeface="Times New Roman" panose="02020603050405020304" pitchFamily="18" charset="0"/>
              </a:rPr>
              <a:t>The value of acceleration expected is almost 15 order of magnitude far from the current sensitivity of any accelerometers used today a “Cavendish” experiment.     </a:t>
            </a:r>
          </a:p>
        </p:txBody>
      </p:sp>
    </p:spTree>
    <p:extLst>
      <p:ext uri="{BB962C8B-B14F-4D97-AF65-F5344CB8AC3E}">
        <p14:creationId xmlns:p14="http://schemas.microsoft.com/office/powerpoint/2010/main" val="15903557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ChangeArrowheads="1"/>
          </p:cNvSpPr>
          <p:nvPr>
            <p:ph type="title"/>
          </p:nvPr>
        </p:nvSpPr>
        <p:spPr>
          <a:xfrm>
            <a:off x="1658471" y="100853"/>
            <a:ext cx="8875059" cy="1183341"/>
          </a:xfrm>
          <a:noFill/>
          <a:effectLst/>
        </p:spPr>
        <p:txBody>
          <a:bodyPr>
            <a:noAutofit/>
          </a:bodyPr>
          <a:lstStyle/>
          <a:p>
            <a:pPr algn="ctr" eaLnBrk="1" hangingPunct="1"/>
            <a:r>
              <a:rPr lang="en-GB" sz="4000" dirty="0">
                <a:latin typeface="Arial" pitchFamily="-108" charset="0"/>
              </a:rPr>
              <a:t>The longstanding question</a:t>
            </a:r>
            <a:br>
              <a:rPr lang="en-GB" sz="4000" dirty="0">
                <a:effectLst>
                  <a:outerShdw blurRad="38100" dist="38100" dir="2700000" algn="tl">
                    <a:srgbClr val="FFFFFF"/>
                  </a:outerShdw>
                </a:effectLst>
                <a:latin typeface="Arial" pitchFamily="-108" charset="0"/>
              </a:rPr>
            </a:br>
            <a:r>
              <a:rPr lang="en-GB" sz="2000" dirty="0">
                <a:solidFill>
                  <a:schemeClr val="tx1">
                    <a:lumMod val="95000"/>
                    <a:lumOff val="5000"/>
                  </a:schemeClr>
                </a:solidFill>
                <a:latin typeface="Arial" pitchFamily="-108" charset="0"/>
              </a:rPr>
              <a:t>Is it possible to measure the CRN ?</a:t>
            </a:r>
            <a:br>
              <a:rPr lang="en-GB" sz="2000" dirty="0">
                <a:solidFill>
                  <a:schemeClr val="tx1">
                    <a:lumMod val="95000"/>
                    <a:lumOff val="5000"/>
                  </a:schemeClr>
                </a:solidFill>
                <a:latin typeface="Arial" pitchFamily="-108" charset="0"/>
              </a:rPr>
            </a:br>
            <a:r>
              <a:rPr lang="en-GB" sz="2000" dirty="0">
                <a:solidFill>
                  <a:schemeClr val="tx1">
                    <a:lumMod val="95000"/>
                    <a:lumOff val="5000"/>
                  </a:schemeClr>
                </a:solidFill>
                <a:latin typeface="Arial" pitchFamily="-108" charset="0"/>
              </a:rPr>
              <a:t>Method 2</a:t>
            </a:r>
          </a:p>
        </p:txBody>
      </p:sp>
      <p:pic>
        <p:nvPicPr>
          <p:cNvPr id="5" name="Picture 4"/>
          <p:cNvPicPr>
            <a:picLocks noChangeAspect="1"/>
          </p:cNvPicPr>
          <p:nvPr/>
        </p:nvPicPr>
        <p:blipFill>
          <a:blip r:embed="rId4"/>
          <a:stretch>
            <a:fillRect/>
          </a:stretch>
        </p:blipFill>
        <p:spPr>
          <a:xfrm>
            <a:off x="1732430" y="1432112"/>
            <a:ext cx="3510846" cy="2656354"/>
          </a:xfrm>
          <a:prstGeom prst="rect">
            <a:avLst/>
          </a:prstGeom>
        </p:spPr>
      </p:pic>
      <p:sp>
        <p:nvSpPr>
          <p:cNvPr id="6" name="Text Box 1027"/>
          <p:cNvSpPr txBox="1">
            <a:spLocks noChangeArrowheads="1"/>
          </p:cNvSpPr>
          <p:nvPr/>
        </p:nvSpPr>
        <p:spPr bwMode="auto">
          <a:xfrm>
            <a:off x="5798748" y="1323792"/>
            <a:ext cx="5084669" cy="1284519"/>
          </a:xfrm>
          <a:prstGeom prst="rect">
            <a:avLst/>
          </a:prstGeom>
          <a:noFill/>
          <a:ln w="9525">
            <a:noFill/>
            <a:miter lim="800000"/>
            <a:headEnd/>
            <a:tailEnd/>
          </a:ln>
        </p:spPr>
        <p:txBody>
          <a:bodyPr wrap="square">
            <a:prstTxWarp prst="textNoShape">
              <a:avLst/>
            </a:prstTxWarp>
            <a:spAutoFit/>
          </a:bodyPr>
          <a:lstStyle/>
          <a:p>
            <a:r>
              <a:rPr lang="en-GB" sz="2000" dirty="0">
                <a:solidFill>
                  <a:schemeClr val="tx1"/>
                </a:solidFill>
                <a:latin typeface="Times New Roman"/>
                <a:cs typeface="Times New Roman"/>
                <a:sym typeface="Symbol" pitchFamily="-108" charset="2"/>
              </a:rPr>
              <a:t>The second method propose a resonant annihilation of </a:t>
            </a:r>
            <a:r>
              <a:rPr lang="en-GB" sz="2000" dirty="0" err="1">
                <a:solidFill>
                  <a:schemeClr val="tx1"/>
                </a:solidFill>
                <a:latin typeface="Times New Roman"/>
                <a:cs typeface="Times New Roman"/>
                <a:sym typeface="Symbol" pitchFamily="-108" charset="2"/>
              </a:rPr>
              <a:t>EEC</a:t>
            </a:r>
            <a:r>
              <a:rPr lang="en-GB" sz="2000" dirty="0" err="1">
                <a:solidFill>
                  <a:schemeClr val="tx1"/>
                </a:solidFill>
                <a:latin typeface="Symbol" charset="2"/>
                <a:cs typeface="Symbol" charset="2"/>
                <a:sym typeface="Symbol" pitchFamily="-108" charset="2"/>
              </a:rPr>
              <a:t>n</a:t>
            </a:r>
            <a:r>
              <a:rPr lang="en-GB" sz="2000" dirty="0">
                <a:solidFill>
                  <a:schemeClr val="tx1"/>
                </a:solidFill>
                <a:latin typeface="Times New Roman"/>
                <a:cs typeface="Times New Roman"/>
                <a:sym typeface="Symbol" pitchFamily="-108" charset="2"/>
              </a:rPr>
              <a:t>  off CRN into Z-boson that occurs at energy:   </a:t>
            </a:r>
          </a:p>
          <a:p>
            <a:endParaRPr lang="en-GB" sz="1747" dirty="0">
              <a:solidFill>
                <a:schemeClr val="bg1"/>
              </a:solidFill>
              <a:latin typeface="Times New Roman"/>
              <a:cs typeface="Times New Roman"/>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832250178"/>
              </p:ext>
            </p:extLst>
          </p:nvPr>
        </p:nvGraphicFramePr>
        <p:xfrm>
          <a:off x="6550119" y="2353515"/>
          <a:ext cx="3147143" cy="813547"/>
        </p:xfrm>
        <a:graphic>
          <a:graphicData uri="http://schemas.openxmlformats.org/presentationml/2006/ole">
            <mc:AlternateContent xmlns:mc="http://schemas.openxmlformats.org/markup-compatibility/2006">
              <mc:Choice xmlns:v="urn:schemas-microsoft-com:vml" Requires="v">
                <p:oleObj spid="_x0000_s4109" name="Equation" r:id="rId5" imgW="1866900" imgH="482600" progId="Equation.3">
                  <p:embed/>
                </p:oleObj>
              </mc:Choice>
              <mc:Fallback>
                <p:oleObj name="Equation" r:id="rId5" imgW="1866900" imgH="4826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119" y="2353515"/>
                        <a:ext cx="3147143" cy="813547"/>
                      </a:xfrm>
                      <a:prstGeom prst="rect">
                        <a:avLst/>
                      </a:prstGeom>
                      <a:solidFill>
                        <a:schemeClr val="bg1"/>
                      </a:solidFill>
                    </p:spPr>
                  </p:pic>
                </p:oleObj>
              </mc:Fallback>
            </mc:AlternateContent>
          </a:graphicData>
        </a:graphic>
      </p:graphicFrame>
      <p:sp>
        <p:nvSpPr>
          <p:cNvPr id="8" name="Text Box 1027"/>
          <p:cNvSpPr txBox="1">
            <a:spLocks noChangeArrowheads="1"/>
          </p:cNvSpPr>
          <p:nvPr/>
        </p:nvSpPr>
        <p:spPr bwMode="auto">
          <a:xfrm>
            <a:off x="628650" y="4792716"/>
            <a:ext cx="4892362" cy="1631216"/>
          </a:xfrm>
          <a:prstGeom prst="rect">
            <a:avLst/>
          </a:prstGeom>
          <a:noFill/>
          <a:ln w="9525">
            <a:noFill/>
            <a:miter lim="800000"/>
            <a:headEnd/>
            <a:tailEnd/>
          </a:ln>
        </p:spPr>
        <p:txBody>
          <a:bodyPr wrap="square">
            <a:prstTxWarp prst="textNoShape">
              <a:avLst/>
            </a:prstTxWarp>
            <a:spAutoFit/>
          </a:bodyPr>
          <a:lstStyle/>
          <a:p>
            <a:pPr algn="just"/>
            <a:r>
              <a:rPr lang="en-GB" sz="2000" dirty="0">
                <a:solidFill>
                  <a:schemeClr val="tx1"/>
                </a:solidFill>
                <a:latin typeface="Times New Roman"/>
                <a:cs typeface="Times New Roman"/>
              </a:rPr>
              <a:t>The signature would be a deep in the neutrino flux around 10</a:t>
            </a:r>
            <a:r>
              <a:rPr lang="en-GB" sz="2000" baseline="30000" dirty="0">
                <a:solidFill>
                  <a:schemeClr val="tx1"/>
                </a:solidFill>
                <a:latin typeface="Times New Roman"/>
                <a:cs typeface="Times New Roman"/>
              </a:rPr>
              <a:t>22</a:t>
            </a:r>
            <a:r>
              <a:rPr lang="en-GB" sz="2000" dirty="0">
                <a:solidFill>
                  <a:schemeClr val="tx1"/>
                </a:solidFill>
                <a:latin typeface="Times New Roman"/>
                <a:cs typeface="Times New Roman"/>
              </a:rPr>
              <a:t> eV or an events excess of photons or protons beyond the GKZ deep (where the photons of CMB are absorbed by protons to produce </a:t>
            </a:r>
            <a:r>
              <a:rPr lang="en-GB" sz="2000" dirty="0" err="1">
                <a:solidFill>
                  <a:schemeClr val="tx1"/>
                </a:solidFill>
                <a:latin typeface="Times New Roman"/>
                <a:cs typeface="Times New Roman"/>
              </a:rPr>
              <a:t>pions</a:t>
            </a:r>
            <a:r>
              <a:rPr lang="en-GB" sz="2000" dirty="0">
                <a:solidFill>
                  <a:schemeClr val="tx1"/>
                </a:solidFill>
                <a:latin typeface="Times New Roman"/>
                <a:cs typeface="Times New Roman"/>
              </a:rPr>
              <a:t>). </a:t>
            </a:r>
          </a:p>
        </p:txBody>
      </p:sp>
      <p:pic>
        <p:nvPicPr>
          <p:cNvPr id="96263" name="Picture 7" descr="mage result for Cosmic ray flux">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8748" y="3429000"/>
            <a:ext cx="4649887" cy="346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627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txBox="1">
            <a:spLocks noChangeArrowheads="1"/>
          </p:cNvSpPr>
          <p:nvPr/>
        </p:nvSpPr>
        <p:spPr bwMode="auto">
          <a:xfrm>
            <a:off x="1658471" y="100853"/>
            <a:ext cx="8875059" cy="1331259"/>
          </a:xfrm>
          <a:prstGeom prst="rect">
            <a:avLst/>
          </a:prstGeom>
          <a:noFill/>
          <a:ln w="9525">
            <a:noFill/>
            <a:miter lim="800000"/>
            <a:headEnd/>
            <a:tailEnd/>
          </a:ln>
        </p:spPr>
        <p:txBody>
          <a:bodyPr vert="horz" wrap="square" lIns="88751" tIns="44375" rIns="88751" bIns="44375" numCol="1" anchor="ctr" anchorCtr="0" compatLnSpc="1">
            <a:prstTxWarp prst="textNoShape">
              <a:avLst/>
            </a:prstTxWarp>
          </a:bodyPr>
          <a:lstStyle/>
          <a:p>
            <a:pPr algn="ctr" defTabSz="887553">
              <a:defRPr/>
            </a:pPr>
            <a:r>
              <a:rPr lang="en-GB" sz="4000" dirty="0">
                <a:solidFill>
                  <a:schemeClr val="tx1"/>
                </a:solidFill>
                <a:latin typeface="Arial" pitchFamily="-108" charset="0"/>
                <a:ea typeface="ＭＳ Ｐゴシック" pitchFamily="-108" charset="-128"/>
                <a:cs typeface="ＭＳ Ｐゴシック" pitchFamily="-108" charset="-128"/>
              </a:rPr>
              <a:t>The longstanding question</a:t>
            </a:r>
            <a:br>
              <a:rPr lang="en-GB" sz="3494" dirty="0">
                <a:solidFill>
                  <a:schemeClr val="tx1"/>
                </a:solidFill>
                <a:effectLst>
                  <a:outerShdw blurRad="38100" dist="38100" dir="2700000" algn="tl">
                    <a:srgbClr val="FFFFFF"/>
                  </a:outerShdw>
                </a:effectLst>
                <a:latin typeface="Arial" pitchFamily="-108" charset="0"/>
                <a:ea typeface="ＭＳ Ｐゴシック" pitchFamily="-108" charset="-128"/>
                <a:cs typeface="ＭＳ Ｐゴシック" pitchFamily="-108" charset="-128"/>
              </a:rPr>
            </a:br>
            <a:r>
              <a:rPr lang="en-GB" sz="2000" dirty="0">
                <a:solidFill>
                  <a:schemeClr val="tx1"/>
                </a:solidFill>
                <a:latin typeface="Arial" pitchFamily="-108" charset="0"/>
                <a:ea typeface="ＭＳ Ｐゴシック" pitchFamily="-108" charset="-128"/>
                <a:cs typeface="ＭＳ Ｐゴシック" pitchFamily="-108" charset="-128"/>
              </a:rPr>
              <a:t>Is it possible to measure the CRN ?</a:t>
            </a:r>
          </a:p>
          <a:p>
            <a:pPr lvl="0" algn="ctr">
              <a:defRPr/>
            </a:pPr>
            <a:r>
              <a:rPr lang="en-GB" sz="2000" dirty="0">
                <a:solidFill>
                  <a:schemeClr val="tx1"/>
                </a:solidFill>
                <a:latin typeface="Arial" pitchFamily="-108" charset="0"/>
              </a:rPr>
              <a:t>Method 3</a:t>
            </a:r>
            <a:endParaRPr lang="en-GB" sz="2000" dirty="0">
              <a:solidFill>
                <a:schemeClr val="tx1"/>
              </a:solidFill>
              <a:latin typeface="Arial" pitchFamily="-108" charset="0"/>
              <a:ea typeface="ＭＳ Ｐゴシック" pitchFamily="-108" charset="-128"/>
              <a:cs typeface="ＭＳ Ｐゴシック" pitchFamily="-108" charset="-128"/>
            </a:endParaRPr>
          </a:p>
        </p:txBody>
      </p:sp>
      <p:sp>
        <p:nvSpPr>
          <p:cNvPr id="6" name="TextBox 5"/>
          <p:cNvSpPr txBox="1"/>
          <p:nvPr/>
        </p:nvSpPr>
        <p:spPr>
          <a:xfrm>
            <a:off x="1806388" y="1620996"/>
            <a:ext cx="8653182" cy="1015663"/>
          </a:xfrm>
          <a:prstGeom prst="rect">
            <a:avLst/>
          </a:prstGeom>
          <a:noFill/>
        </p:spPr>
        <p:txBody>
          <a:bodyPr wrap="square" rtlCol="0">
            <a:spAutoFit/>
          </a:bodyPr>
          <a:lstStyle/>
          <a:p>
            <a:pPr algn="ctr"/>
            <a:r>
              <a:rPr lang="en-GB" sz="2000" dirty="0">
                <a:solidFill>
                  <a:schemeClr val="tx1"/>
                </a:solidFill>
                <a:latin typeface="Times New Roman"/>
                <a:cs typeface="Times New Roman"/>
              </a:rPr>
              <a:t>The third method propose the observation of interactions of extremely high energy protons from terrestrial accelerator beams with the relic neutrinos.</a:t>
            </a:r>
          </a:p>
          <a:p>
            <a:pPr algn="ctr"/>
            <a:endParaRPr lang="en-GB" sz="2000" dirty="0">
              <a:solidFill>
                <a:schemeClr val="tx1"/>
              </a:solidFill>
              <a:latin typeface="Times New Roman"/>
              <a:cs typeface="Times New Roman"/>
            </a:endParaRPr>
          </a:p>
        </p:txBody>
      </p:sp>
      <p:sp>
        <p:nvSpPr>
          <p:cNvPr id="4" name="Donut 3"/>
          <p:cNvSpPr/>
          <p:nvPr/>
        </p:nvSpPr>
        <p:spPr bwMode="auto">
          <a:xfrm>
            <a:off x="5298466" y="2812677"/>
            <a:ext cx="1627094" cy="1651747"/>
          </a:xfrm>
          <a:prstGeom prst="donut">
            <a:avLst>
              <a:gd name="adj" fmla="val 3116"/>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sz="1588" dirty="0"/>
          </a:p>
        </p:txBody>
      </p:sp>
      <p:sp>
        <p:nvSpPr>
          <p:cNvPr id="7" name="Oval 6"/>
          <p:cNvSpPr/>
          <p:nvPr/>
        </p:nvSpPr>
        <p:spPr bwMode="auto">
          <a:xfrm>
            <a:off x="5363400" y="2888285"/>
            <a:ext cx="1539159" cy="1514506"/>
          </a:xfrm>
          <a:prstGeom prst="ellipse">
            <a:avLst/>
          </a:prstGeom>
          <a:solidFill>
            <a:schemeClr val="accent1">
              <a:alpha val="0"/>
            </a:schemeClr>
          </a:solidFill>
          <a:ln w="28575" cap="flat" cmpd="sng" algn="ctr">
            <a:solidFill>
              <a:srgbClr val="FF9000"/>
            </a:solidFill>
            <a:prstDash val="solid"/>
            <a:round/>
            <a:headEnd type="none" w="med" len="med"/>
            <a:tailEnd type="none" w="med" len="med"/>
          </a:ln>
          <a:effectLst/>
        </p:spPr>
      </p:sp>
      <p:sp>
        <p:nvSpPr>
          <p:cNvPr id="9" name="TextBox 8"/>
          <p:cNvSpPr txBox="1"/>
          <p:nvPr/>
        </p:nvSpPr>
        <p:spPr>
          <a:xfrm>
            <a:off x="5374121" y="3350708"/>
            <a:ext cx="1517716" cy="336695"/>
          </a:xfrm>
          <a:prstGeom prst="rect">
            <a:avLst/>
          </a:prstGeom>
          <a:noFill/>
        </p:spPr>
        <p:txBody>
          <a:bodyPr wrap="square" rtlCol="0">
            <a:spAutoFit/>
          </a:bodyPr>
          <a:lstStyle/>
          <a:p>
            <a:pPr algn="ctr"/>
            <a:r>
              <a:rPr lang="en-US" sz="1588" dirty="0">
                <a:solidFill>
                  <a:schemeClr val="bg1"/>
                </a:solidFill>
              </a:rPr>
              <a:t>Earth</a:t>
            </a:r>
          </a:p>
        </p:txBody>
      </p:sp>
      <p:sp>
        <p:nvSpPr>
          <p:cNvPr id="10" name="TextBox 9"/>
          <p:cNvSpPr txBox="1"/>
          <p:nvPr/>
        </p:nvSpPr>
        <p:spPr>
          <a:xfrm>
            <a:off x="1395833" y="5360024"/>
            <a:ext cx="9400334" cy="707886"/>
          </a:xfrm>
          <a:prstGeom prst="rect">
            <a:avLst/>
          </a:prstGeom>
          <a:noFill/>
        </p:spPr>
        <p:txBody>
          <a:bodyPr wrap="square" rtlCol="0">
            <a:spAutoFit/>
          </a:bodyPr>
          <a:lstStyle/>
          <a:p>
            <a:pPr algn="ctr"/>
            <a:r>
              <a:rPr lang="en-GB" sz="2000" dirty="0">
                <a:solidFill>
                  <a:schemeClr val="tx1"/>
                </a:solidFill>
                <a:latin typeface="Times New Roman"/>
                <a:cs typeface="Times New Roman"/>
              </a:rPr>
              <a:t>In this case even with an accelerator ring (VLHC) of  ~4x10</a:t>
            </a:r>
            <a:r>
              <a:rPr lang="en-GB" sz="2000" baseline="30000" dirty="0">
                <a:solidFill>
                  <a:schemeClr val="tx1"/>
                </a:solidFill>
                <a:latin typeface="Times New Roman"/>
                <a:cs typeface="Times New Roman"/>
              </a:rPr>
              <a:t>4 </a:t>
            </a:r>
            <a:r>
              <a:rPr lang="en-GB" sz="2000" dirty="0">
                <a:solidFill>
                  <a:schemeClr val="tx1"/>
                </a:solidFill>
                <a:latin typeface="Times New Roman"/>
                <a:cs typeface="Times New Roman"/>
              </a:rPr>
              <a:t>km length (Earth    circumference) with  E</a:t>
            </a:r>
            <a:r>
              <a:rPr lang="en-GB" sz="2000" baseline="-25000" dirty="0">
                <a:solidFill>
                  <a:schemeClr val="tx1"/>
                </a:solidFill>
                <a:latin typeface="Times New Roman"/>
                <a:cs typeface="Times New Roman"/>
              </a:rPr>
              <a:t>beam</a:t>
            </a:r>
            <a:r>
              <a:rPr lang="en-GB" sz="2000" dirty="0">
                <a:solidFill>
                  <a:schemeClr val="tx1"/>
                </a:solidFill>
                <a:latin typeface="Times New Roman"/>
                <a:cs typeface="Times New Roman"/>
              </a:rPr>
              <a:t>~10</a:t>
            </a:r>
            <a:r>
              <a:rPr lang="en-GB" sz="2000" baseline="30000" dirty="0">
                <a:solidFill>
                  <a:schemeClr val="tx1"/>
                </a:solidFill>
                <a:latin typeface="Times New Roman"/>
                <a:cs typeface="Times New Roman"/>
              </a:rPr>
              <a:t>7 </a:t>
            </a:r>
            <a:r>
              <a:rPr lang="en-GB" sz="2000" dirty="0" err="1">
                <a:solidFill>
                  <a:schemeClr val="tx1"/>
                </a:solidFill>
                <a:latin typeface="Times New Roman"/>
                <a:cs typeface="Times New Roman"/>
              </a:rPr>
              <a:t>TeV</a:t>
            </a:r>
            <a:r>
              <a:rPr lang="en-GB" sz="2000" dirty="0">
                <a:solidFill>
                  <a:schemeClr val="tx1"/>
                </a:solidFill>
                <a:latin typeface="Times New Roman"/>
                <a:cs typeface="Times New Roman"/>
              </a:rPr>
              <a:t> the interaction rate would still be negligible.</a:t>
            </a:r>
          </a:p>
        </p:txBody>
      </p:sp>
      <p:sp>
        <p:nvSpPr>
          <p:cNvPr id="11" name="TextBox 10"/>
          <p:cNvSpPr txBox="1"/>
          <p:nvPr/>
        </p:nvSpPr>
        <p:spPr>
          <a:xfrm>
            <a:off x="5278677" y="2394188"/>
            <a:ext cx="1675459" cy="400110"/>
          </a:xfrm>
          <a:prstGeom prst="rect">
            <a:avLst/>
          </a:prstGeom>
          <a:noFill/>
        </p:spPr>
        <p:txBody>
          <a:bodyPr wrap="none" rtlCol="0">
            <a:spAutoFit/>
          </a:bodyPr>
          <a:lstStyle/>
          <a:p>
            <a:r>
              <a:rPr lang="en-US" sz="2000" dirty="0">
                <a:solidFill>
                  <a:schemeClr val="bg1"/>
                </a:solidFill>
              </a:rPr>
              <a:t>Accelerator</a:t>
            </a:r>
          </a:p>
        </p:txBody>
      </p:sp>
    </p:spTree>
    <p:extLst>
      <p:ext uri="{BB962C8B-B14F-4D97-AF65-F5344CB8AC3E}">
        <p14:creationId xmlns:p14="http://schemas.microsoft.com/office/powerpoint/2010/main" val="58666394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1500</TotalTime>
  <Words>2021</Words>
  <Application>Microsoft Macintosh PowerPoint</Application>
  <PresentationFormat>Widescreen</PresentationFormat>
  <Paragraphs>314</Paragraphs>
  <Slides>31</Slides>
  <Notes>23</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American Typewriter</vt:lpstr>
      <vt:lpstr>Arial</vt:lpstr>
      <vt:lpstr>Arial Black</vt:lpstr>
      <vt:lpstr>Calibri</vt:lpstr>
      <vt:lpstr>Century Gothic</vt:lpstr>
      <vt:lpstr>Sybol</vt:lpstr>
      <vt:lpstr>Symbol</vt:lpstr>
      <vt:lpstr>Times New Roman</vt:lpstr>
      <vt:lpstr>Verdana</vt:lpstr>
      <vt:lpstr>Wingdings</vt:lpstr>
      <vt:lpstr>Office Theme</vt:lpstr>
      <vt:lpstr>Equation</vt:lpstr>
      <vt:lpstr>PowerPoint Presentation</vt:lpstr>
      <vt:lpstr>Outlines </vt:lpstr>
      <vt:lpstr>Cosmic recipe</vt:lpstr>
      <vt:lpstr>Cosmological Relic Neutrinos </vt:lpstr>
      <vt:lpstr>PowerPoint Presentation</vt:lpstr>
      <vt:lpstr>The longstanding question (I) Is it possible to measure the CRN? Method 1</vt:lpstr>
      <vt:lpstr>The longstanding question (II) Is it possible to measure the CRN? Method 1</vt:lpstr>
      <vt:lpstr>The longstanding question Is it possible to measure the CRN ? Method 2</vt:lpstr>
      <vt:lpstr>PowerPoint Presentation</vt:lpstr>
      <vt:lpstr>PowerPoint Presentation</vt:lpstr>
      <vt:lpstr>A new idea to detect  Cosmological Neutrino Background</vt:lpstr>
      <vt:lpstr>Detection principle</vt:lpstr>
      <vt:lpstr>NCB signature</vt:lpstr>
      <vt:lpstr>Signal to background ratio</vt:lpstr>
      <vt:lpstr>Some relevant facts </vt:lpstr>
      <vt:lpstr>PowerPoint Presentation</vt:lpstr>
      <vt:lpstr>NCB Cross Section (I) </vt:lpstr>
      <vt:lpstr>NCB Cross Section (II) </vt:lpstr>
      <vt:lpstr>NCB Cross Section (III) </vt:lpstr>
      <vt:lpstr>NCB Cross Section (IV) a new parameterization</vt:lpstr>
      <vt:lpstr>NCB Cross Section (V) on different types of decaying nuclei</vt:lpstr>
      <vt:lpstr>NCB Cross Section as a function of E, Q for different nuclear spin transitions </vt:lpstr>
      <vt:lpstr>NCB Cross Section Evaluation The case of Tritium</vt:lpstr>
      <vt:lpstr>NCB Cross Section results achieved so far</vt:lpstr>
      <vt:lpstr>NCB Cross Section Evaluation specific cases</vt:lpstr>
      <vt:lpstr>Relic Neutrino Detection “discovery potential”</vt:lpstr>
      <vt:lpstr>PowerPoint Presentation</vt:lpstr>
      <vt:lpstr>PowerPoint Presentation</vt:lpstr>
      <vt:lpstr>PowerPoint Presentation</vt:lpstr>
      <vt:lpstr>PTOLEMY project started thanks to the effort of C. Tully at the Princeton University   </vt:lpstr>
      <vt:lpstr>To Conclude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PTOLEMY experiment, a path from a dream to a challenging project</dc:title>
  <cp:lastModifiedBy>Marcello Messina</cp:lastModifiedBy>
  <cp:revision>17</cp:revision>
  <dcterms:modified xsi:type="dcterms:W3CDTF">2019-10-23T10:15:38Z</dcterms:modified>
</cp:coreProperties>
</file>